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0000101010101" charset="0"/>
      <p:regular r:id="rId17"/>
    </p:embeddedFont>
    <p:embeddedFont>
      <p:font typeface="Arimo Bold" panose="020B0600000101010101"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709A6-34FD-41D8-B0DB-15B363963412}" v="4" dt="2025-04-29T00:19:27.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2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mi kim" userId="08a2e4c5c58b340a" providerId="LiveId" clId="{C67709A6-34FD-41D8-B0DB-15B363963412}"/>
    <pc:docChg chg="undo custSel modSld">
      <pc:chgData name="sunmi kim" userId="08a2e4c5c58b340a" providerId="LiveId" clId="{C67709A6-34FD-41D8-B0DB-15B363963412}" dt="2025-04-29T00:24:04.920" v="29" actId="14100"/>
      <pc:docMkLst>
        <pc:docMk/>
      </pc:docMkLst>
      <pc:sldChg chg="modSp mod">
        <pc:chgData name="sunmi kim" userId="08a2e4c5c58b340a" providerId="LiveId" clId="{C67709A6-34FD-41D8-B0DB-15B363963412}" dt="2025-04-29T00:20:04.526" v="7" actId="14100"/>
        <pc:sldMkLst>
          <pc:docMk/>
          <pc:sldMk cId="0" sldId="258"/>
        </pc:sldMkLst>
        <pc:spChg chg="mod">
          <ac:chgData name="sunmi kim" userId="08a2e4c5c58b340a" providerId="LiveId" clId="{C67709A6-34FD-41D8-B0DB-15B363963412}" dt="2025-04-29T00:20:04.526" v="7" actId="14100"/>
          <ac:spMkLst>
            <pc:docMk/>
            <pc:sldMk cId="0" sldId="258"/>
            <ac:spMk id="16" creationId="{00000000-0000-0000-0000-000000000000}"/>
          </ac:spMkLst>
        </pc:spChg>
        <pc:spChg chg="mod">
          <ac:chgData name="sunmi kim" userId="08a2e4c5c58b340a" providerId="LiveId" clId="{C67709A6-34FD-41D8-B0DB-15B363963412}" dt="2025-04-29T00:20:00.972" v="4" actId="14100"/>
          <ac:spMkLst>
            <pc:docMk/>
            <pc:sldMk cId="0" sldId="258"/>
            <ac:spMk id="17" creationId="{00000000-0000-0000-0000-000000000000}"/>
          </ac:spMkLst>
        </pc:spChg>
        <pc:grpChg chg="mod">
          <ac:chgData name="sunmi kim" userId="08a2e4c5c58b340a" providerId="LiveId" clId="{C67709A6-34FD-41D8-B0DB-15B363963412}" dt="2025-04-29T00:20:03.029" v="6" actId="1076"/>
          <ac:grpSpMkLst>
            <pc:docMk/>
            <pc:sldMk cId="0" sldId="258"/>
            <ac:grpSpMk id="6" creationId="{00000000-0000-0000-0000-000000000000}"/>
          </ac:grpSpMkLst>
        </pc:grpChg>
      </pc:sldChg>
      <pc:sldChg chg="modSp mod">
        <pc:chgData name="sunmi kim" userId="08a2e4c5c58b340a" providerId="LiveId" clId="{C67709A6-34FD-41D8-B0DB-15B363963412}" dt="2025-04-29T00:20:19.536" v="10" actId="404"/>
        <pc:sldMkLst>
          <pc:docMk/>
          <pc:sldMk cId="0" sldId="259"/>
        </pc:sldMkLst>
        <pc:spChg chg="mod">
          <ac:chgData name="sunmi kim" userId="08a2e4c5c58b340a" providerId="LiveId" clId="{C67709A6-34FD-41D8-B0DB-15B363963412}" dt="2025-04-29T00:20:16.018" v="8" actId="404"/>
          <ac:spMkLst>
            <pc:docMk/>
            <pc:sldMk cId="0" sldId="259"/>
            <ac:spMk id="26" creationId="{00000000-0000-0000-0000-000000000000}"/>
          </ac:spMkLst>
        </pc:spChg>
        <pc:spChg chg="mod">
          <ac:chgData name="sunmi kim" userId="08a2e4c5c58b340a" providerId="LiveId" clId="{C67709A6-34FD-41D8-B0DB-15B363963412}" dt="2025-04-29T00:20:19.536" v="10" actId="404"/>
          <ac:spMkLst>
            <pc:docMk/>
            <pc:sldMk cId="0" sldId="259"/>
            <ac:spMk id="27" creationId="{00000000-0000-0000-0000-000000000000}"/>
          </ac:spMkLst>
        </pc:spChg>
      </pc:sldChg>
      <pc:sldChg chg="modSp mod">
        <pc:chgData name="sunmi kim" userId="08a2e4c5c58b340a" providerId="LiveId" clId="{C67709A6-34FD-41D8-B0DB-15B363963412}" dt="2025-04-29T00:23:36.175" v="22" actId="14100"/>
        <pc:sldMkLst>
          <pc:docMk/>
          <pc:sldMk cId="0" sldId="260"/>
        </pc:sldMkLst>
        <pc:spChg chg="mod">
          <ac:chgData name="sunmi kim" userId="08a2e4c5c58b340a" providerId="LiveId" clId="{C67709A6-34FD-41D8-B0DB-15B363963412}" dt="2025-04-29T00:20:25.310" v="12" actId="404"/>
          <ac:spMkLst>
            <pc:docMk/>
            <pc:sldMk cId="0" sldId="260"/>
            <ac:spMk id="17" creationId="{00000000-0000-0000-0000-000000000000}"/>
          </ac:spMkLst>
        </pc:spChg>
        <pc:spChg chg="mod">
          <ac:chgData name="sunmi kim" userId="08a2e4c5c58b340a" providerId="LiveId" clId="{C67709A6-34FD-41D8-B0DB-15B363963412}" dt="2025-04-29T00:23:36.175" v="22" actId="14100"/>
          <ac:spMkLst>
            <pc:docMk/>
            <pc:sldMk cId="0" sldId="260"/>
            <ac:spMk id="29" creationId="{00000000-0000-0000-0000-000000000000}"/>
          </ac:spMkLst>
        </pc:spChg>
      </pc:sldChg>
      <pc:sldChg chg="modSp mod">
        <pc:chgData name="sunmi kim" userId="08a2e4c5c58b340a" providerId="LiveId" clId="{C67709A6-34FD-41D8-B0DB-15B363963412}" dt="2025-04-29T00:23:48.334" v="25" actId="14100"/>
        <pc:sldMkLst>
          <pc:docMk/>
          <pc:sldMk cId="0" sldId="262"/>
        </pc:sldMkLst>
        <pc:spChg chg="mod">
          <ac:chgData name="sunmi kim" userId="08a2e4c5c58b340a" providerId="LiveId" clId="{C67709A6-34FD-41D8-B0DB-15B363963412}" dt="2025-04-29T00:23:43.419" v="23" actId="14100"/>
          <ac:spMkLst>
            <pc:docMk/>
            <pc:sldMk cId="0" sldId="262"/>
            <ac:spMk id="13" creationId="{00000000-0000-0000-0000-000000000000}"/>
          </ac:spMkLst>
        </pc:spChg>
        <pc:grpChg chg="mod">
          <ac:chgData name="sunmi kim" userId="08a2e4c5c58b340a" providerId="LiveId" clId="{C67709A6-34FD-41D8-B0DB-15B363963412}" dt="2025-04-29T00:23:48.334" v="25" actId="14100"/>
          <ac:grpSpMkLst>
            <pc:docMk/>
            <pc:sldMk cId="0" sldId="262"/>
            <ac:grpSpMk id="9" creationId="{00000000-0000-0000-0000-000000000000}"/>
          </ac:grpSpMkLst>
        </pc:grpChg>
      </pc:sldChg>
      <pc:sldChg chg="modSp mod modAnim">
        <pc:chgData name="sunmi kim" userId="08a2e4c5c58b340a" providerId="LiveId" clId="{C67709A6-34FD-41D8-B0DB-15B363963412}" dt="2025-04-29T00:20:42.749" v="17" actId="404"/>
        <pc:sldMkLst>
          <pc:docMk/>
          <pc:sldMk cId="0" sldId="263"/>
        </pc:sldMkLst>
        <pc:spChg chg="mod">
          <ac:chgData name="sunmi kim" userId="08a2e4c5c58b340a" providerId="LiveId" clId="{C67709A6-34FD-41D8-B0DB-15B363963412}" dt="2025-04-29T00:20:42.749" v="17" actId="404"/>
          <ac:spMkLst>
            <pc:docMk/>
            <pc:sldMk cId="0" sldId="263"/>
            <ac:spMk id="12" creationId="{00000000-0000-0000-0000-000000000000}"/>
          </ac:spMkLst>
        </pc:spChg>
        <pc:spChg chg="mod">
          <ac:chgData name="sunmi kim" userId="08a2e4c5c58b340a" providerId="LiveId" clId="{C67709A6-34FD-41D8-B0DB-15B363963412}" dt="2025-04-29T00:20:34.872" v="14" actId="404"/>
          <ac:spMkLst>
            <pc:docMk/>
            <pc:sldMk cId="0" sldId="263"/>
            <ac:spMk id="16" creationId="{00000000-0000-0000-0000-000000000000}"/>
          </ac:spMkLst>
        </pc:spChg>
      </pc:sldChg>
      <pc:sldChg chg="modSp mod modAnim">
        <pc:chgData name="sunmi kim" userId="08a2e4c5c58b340a" providerId="LiveId" clId="{C67709A6-34FD-41D8-B0DB-15B363963412}" dt="2025-04-29T00:23:56.142" v="27" actId="14100"/>
        <pc:sldMkLst>
          <pc:docMk/>
          <pc:sldMk cId="0" sldId="264"/>
        </pc:sldMkLst>
        <pc:spChg chg="mod">
          <ac:chgData name="sunmi kim" userId="08a2e4c5c58b340a" providerId="LiveId" clId="{C67709A6-34FD-41D8-B0DB-15B363963412}" dt="2025-04-29T00:23:56.142" v="27" actId="14100"/>
          <ac:spMkLst>
            <pc:docMk/>
            <pc:sldMk cId="0" sldId="264"/>
            <ac:spMk id="17" creationId="{00000000-0000-0000-0000-000000000000}"/>
          </ac:spMkLst>
        </pc:spChg>
      </pc:sldChg>
      <pc:sldChg chg="modSp mod modAnim">
        <pc:chgData name="sunmi kim" userId="08a2e4c5c58b340a" providerId="LiveId" clId="{C67709A6-34FD-41D8-B0DB-15B363963412}" dt="2025-04-29T00:20:49.437" v="20" actId="14100"/>
        <pc:sldMkLst>
          <pc:docMk/>
          <pc:sldMk cId="0" sldId="265"/>
        </pc:sldMkLst>
        <pc:spChg chg="mod">
          <ac:chgData name="sunmi kim" userId="08a2e4c5c58b340a" providerId="LiveId" clId="{C67709A6-34FD-41D8-B0DB-15B363963412}" dt="2025-04-29T00:20:49.437" v="20" actId="14100"/>
          <ac:spMkLst>
            <pc:docMk/>
            <pc:sldMk cId="0" sldId="265"/>
            <ac:spMk id="15" creationId="{00000000-0000-0000-0000-000000000000}"/>
          </ac:spMkLst>
        </pc:spChg>
      </pc:sldChg>
      <pc:sldChg chg="modSp mod modAnim">
        <pc:chgData name="sunmi kim" userId="08a2e4c5c58b340a" providerId="LiveId" clId="{C67709A6-34FD-41D8-B0DB-15B363963412}" dt="2025-04-29T00:20:53.366" v="21" actId="14100"/>
        <pc:sldMkLst>
          <pc:docMk/>
          <pc:sldMk cId="0" sldId="266"/>
        </pc:sldMkLst>
        <pc:spChg chg="mod">
          <ac:chgData name="sunmi kim" userId="08a2e4c5c58b340a" providerId="LiveId" clId="{C67709A6-34FD-41D8-B0DB-15B363963412}" dt="2025-04-29T00:20:53.366" v="21" actId="14100"/>
          <ac:spMkLst>
            <pc:docMk/>
            <pc:sldMk cId="0" sldId="266"/>
            <ac:spMk id="16" creationId="{00000000-0000-0000-0000-000000000000}"/>
          </ac:spMkLst>
        </pc:spChg>
      </pc:sldChg>
      <pc:sldChg chg="modSp mod">
        <pc:chgData name="sunmi kim" userId="08a2e4c5c58b340a" providerId="LiveId" clId="{C67709A6-34FD-41D8-B0DB-15B363963412}" dt="2025-04-29T00:24:04.920" v="29" actId="14100"/>
        <pc:sldMkLst>
          <pc:docMk/>
          <pc:sldMk cId="0" sldId="267"/>
        </pc:sldMkLst>
        <pc:spChg chg="mod">
          <ac:chgData name="sunmi kim" userId="08a2e4c5c58b340a" providerId="LiveId" clId="{C67709A6-34FD-41D8-B0DB-15B363963412}" dt="2025-04-29T00:24:02.578" v="28" actId="14100"/>
          <ac:spMkLst>
            <pc:docMk/>
            <pc:sldMk cId="0" sldId="267"/>
            <ac:spMk id="12" creationId="{00000000-0000-0000-0000-000000000000}"/>
          </ac:spMkLst>
        </pc:spChg>
        <pc:spChg chg="mod">
          <ac:chgData name="sunmi kim" userId="08a2e4c5c58b340a" providerId="LiveId" clId="{C67709A6-34FD-41D8-B0DB-15B363963412}" dt="2025-04-29T00:24:04.920" v="29" actId="14100"/>
          <ac:spMkLst>
            <pc:docMk/>
            <pc:sldMk cId="0" sldId="267"/>
            <ac:spMk id="1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B반 </a:t>
            </a:r>
          </a:p>
          <a:p>
            <a:endParaRPr lang="en-US"/>
          </a:p>
          <a:p>
            <a:endParaRPr lang="en-US"/>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카테고리, 댓글 특화 정보 제공</a:t>
            </a:r>
          </a:p>
          <a:p>
            <a:endParaRPr lang="en-US"/>
          </a:p>
          <a:p>
            <a:r>
              <a:rPr lang="en-US"/>
              <a:t>- 국가 및 영상 카테고리 필터를 추가한 대시보드 기능 고도화 작업 진행</a:t>
            </a:r>
          </a:p>
          <a:p>
            <a:r>
              <a:rPr lang="en-US"/>
              <a:t>- 인기 동영상을 클릭하면, 영상과 그에 대한 메타데이터, 댓글, ai를 활용한 댓글분석 서비스가 시각화됨(다음페이지)</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[다음 페이지 데모 영상]</a:t>
            </a:r>
          </a:p>
          <a:p>
            <a:endParaRPr lang="en-US"/>
          </a:p>
          <a:p>
            <a:endParaRPr lang="en-US"/>
          </a:p>
          <a:p>
            <a:r>
              <a:rPr lang="en-US"/>
              <a:t>아까 소개해드린 서비스들 중에서도 저희가 다른 youtube 서비스들과는 차별적으로 분석한 것은 영상 자체가 아닌 영상에 달린 댓글을 분석한 자료 제공에 있습니다.</a:t>
            </a:r>
          </a:p>
          <a:p>
            <a:endParaRPr lang="en-US"/>
          </a:p>
          <a:p>
            <a:r>
              <a:rPr lang="en-US"/>
              <a:t>[워드 클라우드]</a:t>
            </a:r>
          </a:p>
          <a:p>
            <a:endParaRPr lang="en-US"/>
          </a:p>
          <a:p>
            <a:r>
              <a:rPr lang="en-US"/>
              <a:t>아래를 보시면 이건 안성재가 LG전자 광고를 진행했던 유투브 댓글을 분석하고 이를 워드 클라우드로 시각화한 자료입니다. 단순 댓글을 사용한게 아닌, 좋아요가 많은 댓글에 가중치를 부여하는 방법으로 가장 사람들에게 많은 공감을 받은 키워드나 트렌드가 무엇인지 시각화를 통해 확인할 수 있습니다.</a:t>
            </a:r>
          </a:p>
          <a:p>
            <a:endParaRPr lang="en-US"/>
          </a:p>
          <a:p>
            <a:r>
              <a:rPr lang="en-US"/>
              <a:t>[GPT 요약 및 여론확인]</a:t>
            </a:r>
          </a:p>
          <a:p>
            <a:r>
              <a:rPr lang="en-US"/>
              <a:t>또한 저희는 GPT 모델을 이용해서 댓글 정보들을 직접 읽고 전체적인 흐름을 요약하여 글로 보여줄 뿐 아니라, 여론이 긍정인지 부정인지 등을 제공함으로서 영상에 달린 댓글, 즉 시청자들의 의견과 반응이 어떤지 더 자세히 보여주는 기능이 제공되도록 개발을 진행했습니다.</a:t>
            </a:r>
          </a:p>
          <a:p>
            <a:endParaRPr lang="en-US"/>
          </a:p>
          <a:p>
            <a:r>
              <a:rPr lang="en-US"/>
              <a:t>[ 비속어 필터링. ]</a:t>
            </a:r>
          </a:p>
          <a:p>
            <a:r>
              <a:rPr lang="en-US"/>
              <a:t>better-profanity (욕설 필터링 ) 파이썬 라이브러리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프로젝트 결과:</a:t>
            </a:r>
          </a:p>
          <a:p>
            <a:r>
              <a:rPr lang="en-US"/>
              <a:t>(사이트 보여주며 수행)</a:t>
            </a:r>
          </a:p>
          <a:p>
            <a:r>
              <a:rPr lang="en-US"/>
              <a:t>1) 국가, 카테고리별 핵심 키워드를 워드 클라우드로 한눈에 제공</a:t>
            </a:r>
          </a:p>
          <a:p>
            <a:endParaRPr lang="en-US"/>
          </a:p>
          <a:p>
            <a:r>
              <a:rPr lang="en-US"/>
              <a:t>2) 그 외 마케팅 팀 등 트렌드에 관한 전문적 지표가 필요한 유저들을 위해, 다양한 세부 지표 제공.</a:t>
            </a:r>
          </a:p>
          <a:p>
            <a:endParaRPr lang="en-US"/>
          </a:p>
          <a:p>
            <a:r>
              <a:rPr lang="en-US"/>
              <a:t>3) 영상 클릭 시,  gpt api를 통해 전체 댓글 요약 및 전체 여론의 긍정/부정 비율이 %로 나타난다. 또한 댓글의 핵심을 워드 클라우드로 보여준다.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성능 최적화</a:t>
            </a:r>
          </a:p>
          <a:p>
            <a:endParaRPr lang="en-US"/>
          </a:p>
          <a:p>
            <a:r>
              <a:rPr lang="en-US"/>
              <a:t>Flask는 본질적으로: 싱글 프로세스, 싱글 스레드</a:t>
            </a:r>
          </a:p>
          <a:p>
            <a:endParaRPr lang="en-US"/>
          </a:p>
          <a:p>
            <a:r>
              <a:rPr lang="en-US"/>
              <a:t>여러 사용자가 동시에 요청하면 병목이 생기고, 서버가 뻗어버릴 수 있다.</a:t>
            </a:r>
          </a:p>
          <a:p>
            <a:endParaRPr lang="en-US"/>
          </a:p>
          <a:p>
            <a:r>
              <a:rPr lang="en-US"/>
              <a:t>Nginx가 트래픽 처리, 정적 파일 제공, 연결 관리를 대신하도록.</a:t>
            </a:r>
          </a:p>
          <a:p>
            <a:endParaRPr lang="en-US"/>
          </a:p>
          <a:p>
            <a:r>
              <a:rPr lang="en-US"/>
              <a:t>2) 데이터 실시간화.</a:t>
            </a:r>
          </a:p>
          <a:p>
            <a:r>
              <a:rPr lang="en-US"/>
              <a:t>유튜브 api에서 시간대별 집계 데이터 제공 X. 따라서 보다 실시간에 가까운 트렌드를 보여주기 위해 시간별 누적된 데이터를 연산하여 시간대별 데이터를 추출하여 차트에 반영하면 보다 취지에 부합한 데이터 추가.</a:t>
            </a:r>
          </a:p>
          <a:p>
            <a:endParaRPr lang="en-US"/>
          </a:p>
          <a:p>
            <a:r>
              <a:rPr lang="en-US"/>
              <a:t>3) 인프라적 안정성 추가</a:t>
            </a:r>
          </a:p>
          <a:p>
            <a:r>
              <a:rPr lang="en-US"/>
              <a:t>docker-compose 를 통해 간략한 오케스트레이션 ( server down시 restart 정책 정도 )만 구현</a:t>
            </a:r>
          </a:p>
          <a:p>
            <a:r>
              <a:rPr lang="en-US"/>
              <a:t>&gt; kubernetes를 통해 가용성, 탄력성 향상 및 유동적인 확장이 가능하도록 개선이 필요.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주제 선정 배경 및 선정한 주제 설명</a:t>
            </a:r>
          </a:p>
          <a:p>
            <a:endParaRPr lang="en-US"/>
          </a:p>
          <a:p>
            <a:r>
              <a:rPr lang="en-US"/>
              <a:t>개발 목표와 결과</a:t>
            </a:r>
          </a:p>
          <a:p>
            <a:endParaRPr lang="en-US"/>
          </a:p>
          <a:p>
            <a:r>
              <a:rPr lang="en-US"/>
              <a:t>프로젝트 구현에 사용한 핵심 기술</a:t>
            </a:r>
          </a:p>
          <a:p>
            <a:endParaRPr lang="en-US"/>
          </a:p>
          <a:p>
            <a:r>
              <a:rPr lang="en-US"/>
              <a:t>이를 통해 어떤 이점이 있을지,</a:t>
            </a:r>
          </a:p>
          <a:p>
            <a:endParaRPr lang="en-US"/>
          </a:p>
          <a:p>
            <a:r>
              <a:rPr lang="en-US"/>
              <a:t>나아가 어떠한 개선점이 있을지에 대해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24년도 무선 데이터 트래픽 통계 &gt; 동영상이 절반 이상. </a:t>
            </a:r>
          </a:p>
          <a:p>
            <a:r>
              <a:rPr lang="en-US"/>
              <a:t>이는 매년 증가하는 추세이다.</a:t>
            </a:r>
          </a:p>
          <a:p>
            <a:endParaRPr lang="en-US"/>
          </a:p>
          <a:p>
            <a:r>
              <a:rPr lang="en-US"/>
              <a:t>곧 다낭 가는데 여행 정보 유튜브에서 주로 수집하고, </a:t>
            </a:r>
          </a:p>
          <a:p>
            <a:r>
              <a:rPr lang="en-US"/>
              <a:t>주변을 봐도 검색 엔진 활용 보단 유튜브 쓴다.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동영상 스트리밍 1순위 유튜브</a:t>
            </a:r>
          </a:p>
          <a:p>
            <a:endParaRPr lang="en-US"/>
          </a:p>
          <a:p>
            <a:r>
              <a:rPr lang="en-US"/>
              <a:t>but 개인화 추천 알고리즘으로 보고 있다.</a:t>
            </a:r>
          </a:p>
          <a:p>
            <a:endParaRPr lang="en-US"/>
          </a:p>
          <a:p>
            <a:r>
              <a:rPr lang="en-US"/>
              <a:t>내것만 알면 실제 전체 트렌드를 분석하고 싶은 사람들에게는 좋지 못함. </a:t>
            </a:r>
          </a:p>
          <a:p>
            <a:endParaRPr lang="en-US"/>
          </a:p>
          <a:p>
            <a:endParaRPr lang="en-US"/>
          </a:p>
          <a:p>
            <a:r>
              <a:rPr lang="en-US"/>
              <a:t>- 개인화 보단, 전체적인 트렌드를 알고 싶은 사람들에게 유의미한 정보를 제공하고 싶었다. ( lg 마케팅 팀 등등</a:t>
            </a:r>
          </a:p>
          <a:p>
            <a:endParaRPr lang="en-US"/>
          </a:p>
          <a:p>
            <a:endParaRPr lang="en-US"/>
          </a:p>
          <a:p>
            <a:r>
              <a:rPr lang="en-US"/>
              <a:t>그래서 요즘:insight 개발.</a:t>
            </a:r>
          </a:p>
          <a:p>
            <a:endParaRPr lang="en-US"/>
          </a:p>
          <a:p>
            <a:r>
              <a:rPr lang="en-US"/>
              <a:t>요즘:insight:</a:t>
            </a:r>
          </a:p>
          <a:p>
            <a:r>
              <a:rPr lang="en-US"/>
              <a:t>국가, 카테고리별 인기영상, 그리고 각영상에 대한 댓글 여론에 대한 통계를 제공하</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뭘 원했고 뭘 했는가?</a:t>
            </a:r>
          </a:p>
          <a:p>
            <a:endParaRPr lang="en-US"/>
          </a:p>
          <a:p>
            <a:r>
              <a:rPr lang="en-US"/>
              <a:t>개발 목표: </a:t>
            </a:r>
          </a:p>
          <a:p>
            <a:endParaRPr lang="en-US"/>
          </a:p>
          <a:p>
            <a:r>
              <a:rPr lang="en-US"/>
              <a:t>트렌드를 최대한 빠르게 맞추기 위해 실시간에 가깝게 데이터를 수집하고,</a:t>
            </a:r>
          </a:p>
          <a:p>
            <a:endParaRPr lang="en-US"/>
          </a:p>
          <a:p>
            <a:r>
              <a:rPr lang="en-US"/>
              <a:t>사용자가 한눈에 파악하기 쉽게 다양한 시각화 차트 를 제공.</a:t>
            </a:r>
          </a:p>
          <a:p>
            <a:endParaRPr lang="en-US"/>
          </a:p>
          <a:p>
            <a:r>
              <a:rPr lang="en-US"/>
              <a:t>가장 중요하게 잡았던 것은, 프로젝트의 비용 지원이 종료된 이후에도 지속적 유지가 가능하도록, 비용을 최소화하는 것.</a:t>
            </a:r>
          </a:p>
          <a:p>
            <a:endParaRPr lang="en-US"/>
          </a:p>
          <a:p>
            <a:endParaRPr lang="en-US"/>
          </a:p>
          <a:p>
            <a:r>
              <a:rPr lang="en-US"/>
              <a:t>개발 결과:</a:t>
            </a:r>
          </a:p>
          <a:p>
            <a:r>
              <a:rPr lang="en-US"/>
              <a:t>youtube data api, 유튜브 통계 사이트 크롤링 등을 통해 데이터 소스를 수집 후 csv 파일로 저장한 뒤, 이를 dash 를 다양한 지표로 시각화하였습니다.</a:t>
            </a:r>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전체 구조- 각 서버 이야기는 간략하게만. </a:t>
            </a:r>
          </a:p>
          <a:p>
            <a:endParaRPr lang="en-US"/>
          </a:p>
          <a:p>
            <a:endParaRPr lang="en-US"/>
          </a:p>
          <a:p>
            <a:endParaRPr lang="en-US"/>
          </a:p>
          <a:p>
            <a:endParaRPr lang="en-US"/>
          </a:p>
          <a:p>
            <a:r>
              <a:rPr lang="en-US"/>
              <a:t>배포도 최대한 간단한 구조로 처리했습니다.</a:t>
            </a:r>
          </a:p>
          <a:p>
            <a:endParaRPr lang="en-US"/>
          </a:p>
          <a:p>
            <a:r>
              <a:rPr lang="en-US"/>
              <a:t>프로젝트- 확장의 여지가 많음</a:t>
            </a:r>
          </a:p>
          <a:p>
            <a:endParaRPr lang="en-US"/>
          </a:p>
          <a:p>
            <a:r>
              <a:rPr lang="en-US"/>
              <a:t>추후에도 develop 할 가능성</a:t>
            </a:r>
          </a:p>
          <a:p>
            <a:r>
              <a:rPr lang="en-US"/>
              <a:t>가장 중요시 한 것은 '비용적인 지속 가능성' 입니다.</a:t>
            </a:r>
          </a:p>
          <a:p>
            <a:endParaRPr lang="en-US"/>
          </a:p>
          <a:p>
            <a:endParaRPr lang="en-US"/>
          </a:p>
          <a:p>
            <a:r>
              <a:rPr lang="en-US"/>
              <a:t>즉 유료 인 cloud 서비스 없이 온프레미스로 운영할 수 있도록 저희 집의 홈서버를 통해 배포 했습니다.</a:t>
            </a:r>
          </a:p>
          <a:p>
            <a:endParaRPr lang="en-US"/>
          </a:p>
          <a:p>
            <a:r>
              <a:rPr lang="en-US"/>
              <a:t>프로젝트 운영적인 아키텍처는 docker를 통한 컨테이너화, 그리고 docker-compose를 통한 간단한 오케스트레이션을 구현했습니다.</a:t>
            </a:r>
          </a:p>
          <a:p>
            <a:endParaRPr lang="en-US"/>
          </a:p>
          <a:p>
            <a:endParaRPr lang="en-US"/>
          </a:p>
          <a:p>
            <a:r>
              <a:rPr lang="en-US"/>
              <a:t>프로젝트의 특이점: batch 서버가 수집한 csv 데이터를 db를 사용하지 않고 volume을 통해 DASH와 공유.</a:t>
            </a:r>
          </a:p>
          <a:p>
            <a:endParaRPr lang="en-US"/>
          </a:p>
          <a:p>
            <a:r>
              <a:rPr lang="en-US"/>
              <a:t>전체적인 흐름:</a:t>
            </a:r>
          </a:p>
          <a:p>
            <a:endParaRPr lang="en-US"/>
          </a:p>
          <a:p>
            <a:r>
              <a:rPr lang="en-US"/>
              <a:t>(그래프 순서도 참고)</a:t>
            </a:r>
          </a:p>
          <a:p>
            <a:r>
              <a:rPr lang="en-US"/>
              <a:t>batch가 데이터 집계 후 전달한 request를 받은 뒤 </a:t>
            </a:r>
          </a:p>
          <a:p>
            <a:r>
              <a:rPr lang="en-US"/>
              <a:t>dash가 변화된 CSV를 읽은 뒤 메모리에 로드하는 것으로 </a:t>
            </a:r>
          </a:p>
          <a:p>
            <a:r>
              <a:rPr lang="en-US"/>
              <a:t>BATCH와 DASH 서버가 데이터 동시 접근 방지</a:t>
            </a:r>
          </a:p>
          <a:p>
            <a:endParaRPr lang="en-US"/>
          </a:p>
          <a:p>
            <a:r>
              <a:rPr lang="en-US"/>
              <a:t>나아가, 이때 메모리에 로드한 데이터를 재활용해서  PANDAS로 처리하는 것으로  성능 최적화를 수행.</a:t>
            </a:r>
          </a:p>
          <a:p>
            <a:endParaRPr lang="en-US"/>
          </a:p>
          <a:p>
            <a:r>
              <a:rPr lang="en-US"/>
              <a:t>다음 p: batch, dash 서버를 좀더 세부적으로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기술 스택 위주</a:t>
            </a:r>
          </a:p>
          <a:p>
            <a:endParaRPr lang="en-US"/>
          </a:p>
          <a:p>
            <a:endParaRPr lang="en-US"/>
          </a:p>
          <a:p>
            <a:r>
              <a:rPr lang="en-US"/>
              <a:t>데이터 수집 batch 서버.</a:t>
            </a:r>
          </a:p>
          <a:p>
            <a:endParaRPr lang="en-US"/>
          </a:p>
          <a:p>
            <a:r>
              <a:rPr lang="en-US"/>
              <a:t>1) 데이터 수집에서 가장 큰 제약 조건은 youtube data api 의 비용.</a:t>
            </a:r>
          </a:p>
          <a:p>
            <a:r>
              <a:rPr lang="en-US"/>
              <a:t>1시간에 1번으로 batch 제한.</a:t>
            </a:r>
          </a:p>
          <a:p>
            <a:endParaRPr lang="en-US"/>
          </a:p>
          <a:p>
            <a:r>
              <a:rPr lang="en-US"/>
              <a:t>2) 매 시간마다 batch를 돌며 youtube api 를 통해 국가와 카테고리 별 영상 정보 및 각 영상의 댓글 데이터를 수집</a:t>
            </a:r>
          </a:p>
          <a:p>
            <a:endParaRPr lang="en-US"/>
          </a:p>
          <a:p>
            <a:r>
              <a:rPr lang="en-US"/>
              <a:t>3) 추가로 인기 채널에 대한 데이터는 youtube에서 제공하지 않는데, 이를 얻어오기 위해 채널 정보 누적 사이트에서 크롤링.</a:t>
            </a:r>
          </a:p>
          <a:p>
            <a:endParaRPr lang="en-US"/>
          </a:p>
          <a:p>
            <a:r>
              <a:rPr lang="en-US"/>
              <a:t>4) 이러한 대량의 요청-응답 구조를 효율적으로 처리하기 위해 coroutine을 사용하여 비동기 처리를 수행했습니다.</a:t>
            </a:r>
          </a:p>
          <a:p>
            <a:endParaRPr lang="en-US"/>
          </a:p>
          <a:p>
            <a:r>
              <a:rPr lang="en-US"/>
              <a:t>5) 수집한 데이터들을 기반으로 csv 파일 생성 및 저장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강좌에서 활용</a:t>
            </a:r>
          </a:p>
          <a:p>
            <a:r>
              <a:rPr lang="en-US"/>
              <a:t>어떻게 보여주는지</a:t>
            </a:r>
          </a:p>
          <a:p>
            <a:endParaRPr lang="en-US"/>
          </a:p>
          <a:p>
            <a:endParaRPr lang="en-US"/>
          </a:p>
          <a:p>
            <a:r>
              <a:rPr lang="en-US"/>
              <a:t>Dash 프레임워크를 활용하여 web으로 가공된 데이터를 표현합니다. </a:t>
            </a:r>
          </a:p>
          <a:p>
            <a:r>
              <a:rPr lang="en-US"/>
              <a:t>CSS를 이용해 dash만으로 부족한 ui 디자인을 풍부하게 구성 </a:t>
            </a:r>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ploty- 다양한 시각화</a:t>
            </a:r>
          </a:p>
          <a:p>
            <a:endParaRPr lang="en-US"/>
          </a:p>
          <a:p>
            <a:r>
              <a:rPr lang="en-US"/>
              <a:t>youtube data를 다양한 형태로 시각화</a:t>
            </a:r>
          </a:p>
          <a:p>
            <a:endParaRPr lang="en-US"/>
          </a:p>
          <a:p>
            <a:r>
              <a:rPr lang="en-US"/>
              <a:t>(한눈에 흥미를 유발할 수 있도록 초점을 둠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11" Type="http://schemas.openxmlformats.org/officeDocument/2006/relationships/image" Target="../media/image22.jpeg"/><Relationship Id="rId5" Type="http://schemas.openxmlformats.org/officeDocument/2006/relationships/image" Target="../media/image1.png"/><Relationship Id="rId10" Type="http://schemas.openxmlformats.org/officeDocument/2006/relationships/image" Target="../media/image21.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1.png"/><Relationship Id="rId10" Type="http://schemas.openxmlformats.org/officeDocument/2006/relationships/image" Target="../media/image27.jpeg"/><Relationship Id="rId4" Type="http://schemas.openxmlformats.org/officeDocument/2006/relationships/notesSlide" Target="../notesSlides/notesSlide1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17.png"/><Relationship Id="rId4" Type="http://schemas.openxmlformats.org/officeDocument/2006/relationships/notesSlide" Target="../notesSlides/notesSlide9.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sp>
        <p:nvSpPr>
          <p:cNvPr id="3" name="Freeform 3"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4"/>
            <a:stretch>
              <a:fillRect/>
            </a:stretch>
          </a:blipFill>
        </p:spPr>
        <p:txBody>
          <a:bodyPr/>
          <a:lstStyle/>
          <a:p>
            <a:endParaRPr lang="ko-KR" altLang="en-US"/>
          </a:p>
        </p:txBody>
      </p:sp>
      <p:grpSp>
        <p:nvGrpSpPr>
          <p:cNvPr id="4" name="Group 4"/>
          <p:cNvGrpSpPr/>
          <p:nvPr/>
        </p:nvGrpSpPr>
        <p:grpSpPr>
          <a:xfrm>
            <a:off x="1363859" y="1561645"/>
            <a:ext cx="6210119" cy="384763"/>
            <a:chOff x="0" y="0"/>
            <a:chExt cx="8280158" cy="513017"/>
          </a:xfrm>
        </p:grpSpPr>
        <p:sp>
          <p:nvSpPr>
            <p:cNvPr id="5" name="Freeform 5"/>
            <p:cNvSpPr/>
            <p:nvPr/>
          </p:nvSpPr>
          <p:spPr>
            <a:xfrm>
              <a:off x="0" y="0"/>
              <a:ext cx="8280158" cy="513017"/>
            </a:xfrm>
            <a:custGeom>
              <a:avLst/>
              <a:gdLst/>
              <a:ahLst/>
              <a:cxnLst/>
              <a:rect l="l" t="t" r="r" b="b"/>
              <a:pathLst>
                <a:path w="8280158" h="513017">
                  <a:moveTo>
                    <a:pt x="0" y="0"/>
                  </a:moveTo>
                  <a:lnTo>
                    <a:pt x="8280158" y="0"/>
                  </a:lnTo>
                  <a:lnTo>
                    <a:pt x="8280158" y="513017"/>
                  </a:lnTo>
                  <a:lnTo>
                    <a:pt x="0" y="513017"/>
                  </a:lnTo>
                  <a:close/>
                </a:path>
              </a:pathLst>
            </a:custGeom>
            <a:solidFill>
              <a:srgbClr val="000000">
                <a:alpha val="0"/>
              </a:srgbClr>
            </a:solidFill>
          </p:spPr>
          <p:txBody>
            <a:bodyPr/>
            <a:lstStyle/>
            <a:p>
              <a:endParaRPr lang="ko-KR" altLang="en-US"/>
            </a:p>
          </p:txBody>
        </p:sp>
        <p:sp>
          <p:nvSpPr>
            <p:cNvPr id="6" name="TextBox 6"/>
            <p:cNvSpPr txBox="1"/>
            <p:nvPr/>
          </p:nvSpPr>
          <p:spPr>
            <a:xfrm>
              <a:off x="0" y="-28575"/>
              <a:ext cx="8280158" cy="541592"/>
            </a:xfrm>
            <a:prstGeom prst="rect">
              <a:avLst/>
            </a:prstGeom>
          </p:spPr>
          <p:txBody>
            <a:bodyPr lIns="0" tIns="0" rIns="0" bIns="0" rtlCol="0" anchor="t"/>
            <a:lstStyle/>
            <a:p>
              <a:pPr algn="l">
                <a:lnSpc>
                  <a:spcPts val="2250"/>
                </a:lnSpc>
              </a:pPr>
              <a:r>
                <a:rPr lang="en-US" sz="1875" b="1">
                  <a:solidFill>
                    <a:srgbClr val="FFFFFF"/>
                  </a:solidFill>
                  <a:latin typeface="Arimo Bold"/>
                  <a:ea typeface="Arimo Bold"/>
                  <a:cs typeface="Arimo Bold"/>
                  <a:sym typeface="Arimo Bold"/>
                </a:rPr>
                <a:t>LG 부트캠프 9기</a:t>
              </a:r>
            </a:p>
          </p:txBody>
        </p:sp>
      </p:grpSp>
      <p:grpSp>
        <p:nvGrpSpPr>
          <p:cNvPr id="7" name="Group 7"/>
          <p:cNvGrpSpPr/>
          <p:nvPr/>
        </p:nvGrpSpPr>
        <p:grpSpPr>
          <a:xfrm>
            <a:off x="1238927" y="4829223"/>
            <a:ext cx="14783549" cy="2007188"/>
            <a:chOff x="0" y="0"/>
            <a:chExt cx="19711399" cy="2676251"/>
          </a:xfrm>
        </p:grpSpPr>
        <p:sp>
          <p:nvSpPr>
            <p:cNvPr id="8" name="Freeform 8"/>
            <p:cNvSpPr/>
            <p:nvPr/>
          </p:nvSpPr>
          <p:spPr>
            <a:xfrm>
              <a:off x="0" y="0"/>
              <a:ext cx="19711398" cy="2676251"/>
            </a:xfrm>
            <a:custGeom>
              <a:avLst/>
              <a:gdLst/>
              <a:ahLst/>
              <a:cxnLst/>
              <a:rect l="l" t="t" r="r" b="b"/>
              <a:pathLst>
                <a:path w="19711398" h="2676251">
                  <a:moveTo>
                    <a:pt x="0" y="0"/>
                  </a:moveTo>
                  <a:lnTo>
                    <a:pt x="19711398" y="0"/>
                  </a:lnTo>
                  <a:lnTo>
                    <a:pt x="19711398" y="2676251"/>
                  </a:lnTo>
                  <a:lnTo>
                    <a:pt x="0" y="2676251"/>
                  </a:lnTo>
                  <a:close/>
                </a:path>
              </a:pathLst>
            </a:custGeom>
            <a:solidFill>
              <a:srgbClr val="000000">
                <a:alpha val="0"/>
              </a:srgbClr>
            </a:solidFill>
          </p:spPr>
          <p:txBody>
            <a:bodyPr/>
            <a:lstStyle/>
            <a:p>
              <a:endParaRPr lang="ko-KR" altLang="en-US"/>
            </a:p>
          </p:txBody>
        </p:sp>
        <p:sp>
          <p:nvSpPr>
            <p:cNvPr id="9" name="TextBox 9"/>
            <p:cNvSpPr txBox="1"/>
            <p:nvPr/>
          </p:nvSpPr>
          <p:spPr>
            <a:xfrm>
              <a:off x="0" y="-38100"/>
              <a:ext cx="19711399" cy="2714351"/>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파이썬 Dash를 이용한 </a:t>
              </a:r>
            </a:p>
            <a:p>
              <a:pPr algn="l">
                <a:lnSpc>
                  <a:spcPts val="6750"/>
                </a:lnSpc>
              </a:pPr>
              <a:r>
                <a:rPr lang="en-US" sz="5625" b="1">
                  <a:solidFill>
                    <a:srgbClr val="FFFFFF"/>
                  </a:solidFill>
                  <a:latin typeface="Arimo Bold"/>
                  <a:ea typeface="Arimo Bold"/>
                  <a:cs typeface="Arimo Bold"/>
                  <a:sym typeface="Arimo Bold"/>
                </a:rPr>
                <a:t>YouTube 기반의 Trend 분석</a:t>
              </a:r>
            </a:p>
          </p:txBody>
        </p:sp>
      </p:grpSp>
      <p:grpSp>
        <p:nvGrpSpPr>
          <p:cNvPr id="10" name="Group 10"/>
          <p:cNvGrpSpPr/>
          <p:nvPr/>
        </p:nvGrpSpPr>
        <p:grpSpPr>
          <a:xfrm>
            <a:off x="11189208" y="8154390"/>
            <a:ext cx="6210119" cy="1466214"/>
            <a:chOff x="0" y="0"/>
            <a:chExt cx="8280158" cy="1954952"/>
          </a:xfrm>
        </p:grpSpPr>
        <p:sp>
          <p:nvSpPr>
            <p:cNvPr id="11" name="Freeform 11"/>
            <p:cNvSpPr/>
            <p:nvPr/>
          </p:nvSpPr>
          <p:spPr>
            <a:xfrm>
              <a:off x="0" y="0"/>
              <a:ext cx="8280158" cy="1954953"/>
            </a:xfrm>
            <a:custGeom>
              <a:avLst/>
              <a:gdLst/>
              <a:ahLst/>
              <a:cxnLst/>
              <a:rect l="l" t="t" r="r" b="b"/>
              <a:pathLst>
                <a:path w="8280158" h="1954953">
                  <a:moveTo>
                    <a:pt x="0" y="0"/>
                  </a:moveTo>
                  <a:lnTo>
                    <a:pt x="8280158" y="0"/>
                  </a:lnTo>
                  <a:lnTo>
                    <a:pt x="8280158" y="1954953"/>
                  </a:lnTo>
                  <a:lnTo>
                    <a:pt x="0" y="1954953"/>
                  </a:lnTo>
                  <a:close/>
                </a:path>
              </a:pathLst>
            </a:custGeom>
            <a:solidFill>
              <a:srgbClr val="000000">
                <a:alpha val="0"/>
              </a:srgbClr>
            </a:solidFill>
          </p:spPr>
          <p:txBody>
            <a:bodyPr/>
            <a:lstStyle/>
            <a:p>
              <a:endParaRPr lang="ko-KR" altLang="en-US"/>
            </a:p>
          </p:txBody>
        </p:sp>
        <p:sp>
          <p:nvSpPr>
            <p:cNvPr id="12" name="TextBox 12"/>
            <p:cNvSpPr txBox="1"/>
            <p:nvPr/>
          </p:nvSpPr>
          <p:spPr>
            <a:xfrm>
              <a:off x="0" y="-19050"/>
              <a:ext cx="8280158" cy="1974002"/>
            </a:xfrm>
            <a:prstGeom prst="rect">
              <a:avLst/>
            </a:prstGeom>
          </p:spPr>
          <p:txBody>
            <a:bodyPr lIns="0" tIns="0" rIns="0" bIns="0" rtlCol="0" anchor="t"/>
            <a:lstStyle/>
            <a:p>
              <a:pPr algn="l">
                <a:lnSpc>
                  <a:spcPts val="3500"/>
                </a:lnSpc>
              </a:pPr>
              <a:r>
                <a:rPr lang="en-US" sz="2916" b="1">
                  <a:solidFill>
                    <a:srgbClr val="FFFFFF"/>
                  </a:solidFill>
                  <a:latin typeface="Arimo Bold"/>
                  <a:ea typeface="Arimo Bold"/>
                  <a:cs typeface="Arimo Bold"/>
                  <a:sym typeface="Arimo Bold"/>
                </a:rPr>
                <a:t>데이터 처리 업무 자동화반 6팀</a:t>
              </a:r>
            </a:p>
            <a:p>
              <a:pPr algn="l">
                <a:lnSpc>
                  <a:spcPts val="3500"/>
                </a:lnSpc>
              </a:pPr>
              <a:endParaRPr lang="en-US" sz="2916" b="1">
                <a:solidFill>
                  <a:srgbClr val="FFFFFF"/>
                </a:solidFill>
                <a:latin typeface="Arimo Bold"/>
                <a:ea typeface="Arimo Bold"/>
                <a:cs typeface="Arimo Bold"/>
                <a:sym typeface="Arimo Bold"/>
              </a:endParaRPr>
            </a:p>
            <a:p>
              <a:pPr algn="l">
                <a:lnSpc>
                  <a:spcPts val="3500"/>
                </a:lnSpc>
              </a:pPr>
              <a:r>
                <a:rPr lang="en-US" sz="2916" b="1">
                  <a:solidFill>
                    <a:srgbClr val="FFFFFF"/>
                  </a:solidFill>
                  <a:latin typeface="Arimo Bold"/>
                  <a:ea typeface="Arimo Bold"/>
                  <a:cs typeface="Arimo Bold"/>
                  <a:sym typeface="Arimo Bold"/>
                </a:rPr>
                <a:t>정송민 윤상현 국주현 김선미</a:t>
              </a:r>
            </a:p>
          </p:txBody>
        </p:sp>
      </p:grpSp>
      <p:grpSp>
        <p:nvGrpSpPr>
          <p:cNvPr id="13" name="Group 13"/>
          <p:cNvGrpSpPr/>
          <p:nvPr/>
        </p:nvGrpSpPr>
        <p:grpSpPr>
          <a:xfrm>
            <a:off x="1238926" y="7068949"/>
            <a:ext cx="14783549" cy="766626"/>
            <a:chOff x="0" y="0"/>
            <a:chExt cx="19711399" cy="1022167"/>
          </a:xfrm>
        </p:grpSpPr>
        <p:sp>
          <p:nvSpPr>
            <p:cNvPr id="14" name="Freeform 14"/>
            <p:cNvSpPr/>
            <p:nvPr/>
          </p:nvSpPr>
          <p:spPr>
            <a:xfrm>
              <a:off x="0" y="0"/>
              <a:ext cx="19711398" cy="1022167"/>
            </a:xfrm>
            <a:custGeom>
              <a:avLst/>
              <a:gdLst/>
              <a:ahLst/>
              <a:cxnLst/>
              <a:rect l="l" t="t" r="r" b="b"/>
              <a:pathLst>
                <a:path w="19711398" h="1022167">
                  <a:moveTo>
                    <a:pt x="0" y="0"/>
                  </a:moveTo>
                  <a:lnTo>
                    <a:pt x="19711398" y="0"/>
                  </a:lnTo>
                  <a:lnTo>
                    <a:pt x="19711398" y="1022167"/>
                  </a:lnTo>
                  <a:lnTo>
                    <a:pt x="0" y="1022167"/>
                  </a:lnTo>
                  <a:close/>
                </a:path>
              </a:pathLst>
            </a:custGeom>
            <a:solidFill>
              <a:srgbClr val="000000">
                <a:alpha val="0"/>
              </a:srgbClr>
            </a:solidFill>
          </p:spPr>
          <p:txBody>
            <a:bodyPr/>
            <a:lstStyle/>
            <a:p>
              <a:endParaRPr lang="ko-KR" altLang="en-US"/>
            </a:p>
          </p:txBody>
        </p:sp>
        <p:sp>
          <p:nvSpPr>
            <p:cNvPr id="15" name="TextBox 15"/>
            <p:cNvSpPr txBox="1"/>
            <p:nvPr/>
          </p:nvSpPr>
          <p:spPr>
            <a:xfrm>
              <a:off x="0" y="-38100"/>
              <a:ext cx="19711399" cy="1060267"/>
            </a:xfrm>
            <a:prstGeom prst="rect">
              <a:avLst/>
            </a:prstGeom>
          </p:spPr>
          <p:txBody>
            <a:bodyPr lIns="0" tIns="0" rIns="0" bIns="0" rtlCol="0" anchor="t"/>
            <a:lstStyle/>
            <a:p>
              <a:pPr algn="l">
                <a:lnSpc>
                  <a:spcPts val="4500"/>
                </a:lnSpc>
              </a:pPr>
              <a:r>
                <a:rPr lang="en-US" sz="3750" b="1">
                  <a:solidFill>
                    <a:srgbClr val="FFFFFF"/>
                  </a:solidFill>
                  <a:latin typeface="Arimo Bold"/>
                  <a:ea typeface="Arimo Bold"/>
                  <a:cs typeface="Arimo Bold"/>
                  <a:sym typeface="Arimo Bold"/>
                </a:rPr>
                <a:t>프로젝트 결과보고서</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5"/>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데이터 시각화</a:t>
              </a:r>
            </a:p>
          </p:txBody>
        </p:sp>
      </p:grpSp>
      <p:sp>
        <p:nvSpPr>
          <p:cNvPr id="9" name="Freeform 9"/>
          <p:cNvSpPr/>
          <p:nvPr/>
        </p:nvSpPr>
        <p:spPr>
          <a:xfrm>
            <a:off x="2641453" y="3820398"/>
            <a:ext cx="3981191" cy="1309052"/>
          </a:xfrm>
          <a:custGeom>
            <a:avLst/>
            <a:gdLst/>
            <a:ahLst/>
            <a:cxnLst/>
            <a:rect l="l" t="t" r="r" b="b"/>
            <a:pathLst>
              <a:path w="3981191" h="1309052">
                <a:moveTo>
                  <a:pt x="0" y="0"/>
                </a:moveTo>
                <a:lnTo>
                  <a:pt x="3981192" y="0"/>
                </a:lnTo>
                <a:lnTo>
                  <a:pt x="3981192" y="1309052"/>
                </a:lnTo>
                <a:lnTo>
                  <a:pt x="0" y="1309052"/>
                </a:lnTo>
                <a:lnTo>
                  <a:pt x="0" y="0"/>
                </a:lnTo>
                <a:close/>
              </a:path>
            </a:pathLst>
          </a:custGeom>
          <a:blipFill>
            <a:blip r:embed="rId6"/>
            <a:stretch>
              <a:fillRect t="-64047" b="-64047"/>
            </a:stretch>
          </a:blipFill>
        </p:spPr>
        <p:txBody>
          <a:bodyPr/>
          <a:lstStyle/>
          <a:p>
            <a:endParaRPr lang="ko-KR" altLang="en-US"/>
          </a:p>
        </p:txBody>
      </p:sp>
      <p:sp>
        <p:nvSpPr>
          <p:cNvPr id="10" name="Freeform 10"/>
          <p:cNvSpPr/>
          <p:nvPr/>
        </p:nvSpPr>
        <p:spPr>
          <a:xfrm>
            <a:off x="1318148" y="5590740"/>
            <a:ext cx="1687279" cy="1687279"/>
          </a:xfrm>
          <a:custGeom>
            <a:avLst/>
            <a:gdLst/>
            <a:ahLst/>
            <a:cxnLst/>
            <a:rect l="l" t="t" r="r" b="b"/>
            <a:pathLst>
              <a:path w="1687279" h="1687279">
                <a:moveTo>
                  <a:pt x="0" y="0"/>
                </a:moveTo>
                <a:lnTo>
                  <a:pt x="1687278" y="0"/>
                </a:lnTo>
                <a:lnTo>
                  <a:pt x="1687278" y="1687279"/>
                </a:lnTo>
                <a:lnTo>
                  <a:pt x="0" y="1687279"/>
                </a:lnTo>
                <a:lnTo>
                  <a:pt x="0" y="0"/>
                </a:lnTo>
                <a:close/>
              </a:path>
            </a:pathLst>
          </a:custGeom>
          <a:blipFill>
            <a:blip r:embed="rId7"/>
            <a:stretch>
              <a:fillRect/>
            </a:stretch>
          </a:blipFill>
        </p:spPr>
        <p:txBody>
          <a:bodyPr/>
          <a:lstStyle/>
          <a:p>
            <a:endParaRPr lang="ko-KR" altLang="en-US"/>
          </a:p>
        </p:txBody>
      </p:sp>
      <p:sp>
        <p:nvSpPr>
          <p:cNvPr id="11" name="Freeform 11"/>
          <p:cNvSpPr/>
          <p:nvPr/>
        </p:nvSpPr>
        <p:spPr>
          <a:xfrm>
            <a:off x="3788066" y="5590740"/>
            <a:ext cx="1687966" cy="1687966"/>
          </a:xfrm>
          <a:custGeom>
            <a:avLst/>
            <a:gdLst/>
            <a:ahLst/>
            <a:cxnLst/>
            <a:rect l="l" t="t" r="r" b="b"/>
            <a:pathLst>
              <a:path w="1687966" h="1687966">
                <a:moveTo>
                  <a:pt x="0" y="0"/>
                </a:moveTo>
                <a:lnTo>
                  <a:pt x="1687966" y="0"/>
                </a:lnTo>
                <a:lnTo>
                  <a:pt x="1687966" y="1687967"/>
                </a:lnTo>
                <a:lnTo>
                  <a:pt x="0" y="1687967"/>
                </a:lnTo>
                <a:lnTo>
                  <a:pt x="0" y="0"/>
                </a:lnTo>
                <a:close/>
              </a:path>
            </a:pathLst>
          </a:custGeom>
          <a:blipFill>
            <a:blip r:embed="rId8"/>
            <a:stretch>
              <a:fillRect/>
            </a:stretch>
          </a:blipFill>
        </p:spPr>
        <p:txBody>
          <a:bodyPr/>
          <a:lstStyle/>
          <a:p>
            <a:endParaRPr lang="ko-KR" altLang="en-US"/>
          </a:p>
        </p:txBody>
      </p:sp>
      <p:sp>
        <p:nvSpPr>
          <p:cNvPr id="12" name="Freeform 12"/>
          <p:cNvSpPr/>
          <p:nvPr/>
        </p:nvSpPr>
        <p:spPr>
          <a:xfrm>
            <a:off x="6257082" y="5468496"/>
            <a:ext cx="1932455" cy="1932455"/>
          </a:xfrm>
          <a:custGeom>
            <a:avLst/>
            <a:gdLst/>
            <a:ahLst/>
            <a:cxnLst/>
            <a:rect l="l" t="t" r="r" b="b"/>
            <a:pathLst>
              <a:path w="1932455" h="1932455">
                <a:moveTo>
                  <a:pt x="0" y="0"/>
                </a:moveTo>
                <a:lnTo>
                  <a:pt x="1932455" y="0"/>
                </a:lnTo>
                <a:lnTo>
                  <a:pt x="1932455" y="1932455"/>
                </a:lnTo>
                <a:lnTo>
                  <a:pt x="0" y="1932455"/>
                </a:lnTo>
                <a:lnTo>
                  <a:pt x="0" y="0"/>
                </a:lnTo>
                <a:close/>
              </a:path>
            </a:pathLst>
          </a:custGeom>
          <a:blipFill>
            <a:blip r:embed="rId9"/>
            <a:stretch>
              <a:fillRect/>
            </a:stretch>
          </a:blipFill>
        </p:spPr>
        <p:txBody>
          <a:bodyPr/>
          <a:lstStyle/>
          <a:p>
            <a:endParaRPr lang="ko-KR" altLang="en-US"/>
          </a:p>
        </p:txBody>
      </p:sp>
      <p:sp>
        <p:nvSpPr>
          <p:cNvPr id="13" name="Freeform 13"/>
          <p:cNvSpPr/>
          <p:nvPr/>
        </p:nvSpPr>
        <p:spPr>
          <a:xfrm>
            <a:off x="8970587" y="2196913"/>
            <a:ext cx="8288713" cy="4548431"/>
          </a:xfrm>
          <a:custGeom>
            <a:avLst/>
            <a:gdLst/>
            <a:ahLst/>
            <a:cxnLst/>
            <a:rect l="l" t="t" r="r" b="b"/>
            <a:pathLst>
              <a:path w="8288713" h="4548431">
                <a:moveTo>
                  <a:pt x="0" y="0"/>
                </a:moveTo>
                <a:lnTo>
                  <a:pt x="8288713" y="0"/>
                </a:lnTo>
                <a:lnTo>
                  <a:pt x="8288713" y="4548431"/>
                </a:lnTo>
                <a:lnTo>
                  <a:pt x="0" y="4548431"/>
                </a:lnTo>
                <a:lnTo>
                  <a:pt x="0" y="0"/>
                </a:lnTo>
                <a:close/>
              </a:path>
            </a:pathLst>
          </a:custGeom>
          <a:blipFill>
            <a:blip r:embed="rId10"/>
            <a:stretch>
              <a:fillRect/>
            </a:stretch>
          </a:blipFill>
        </p:spPr>
        <p:txBody>
          <a:bodyPr/>
          <a:lstStyle/>
          <a:p>
            <a:endParaRPr lang="ko-KR" altLang="en-US"/>
          </a:p>
        </p:txBody>
      </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l="580" r="580"/>
          <a:stretch>
            <a:fillRect/>
          </a:stretch>
        </p:blipFill>
        <p:spPr>
          <a:xfrm>
            <a:off x="9802662" y="4594228"/>
            <a:ext cx="8115785" cy="4625998"/>
          </a:xfrm>
          <a:prstGeom prst="rect">
            <a:avLst/>
          </a:prstGeom>
        </p:spPr>
      </p:pic>
      <p:sp>
        <p:nvSpPr>
          <p:cNvPr id="15" name="TextBox 15"/>
          <p:cNvSpPr txBox="1"/>
          <p:nvPr/>
        </p:nvSpPr>
        <p:spPr>
          <a:xfrm>
            <a:off x="2776182" y="8039126"/>
            <a:ext cx="4539018" cy="1181100"/>
          </a:xfrm>
          <a:prstGeom prst="rect">
            <a:avLst/>
          </a:prstGeom>
        </p:spPr>
        <p:txBody>
          <a:bodyPr wrap="square" lIns="0" tIns="0" rIns="0" bIns="0" rtlCol="0" anchor="t">
            <a:spAutoFit/>
          </a:bodyPr>
          <a:lstStyle/>
          <a:p>
            <a:pPr algn="ctr">
              <a:lnSpc>
                <a:spcPts val="4500"/>
              </a:lnSpc>
              <a:spcBef>
                <a:spcPct val="0"/>
              </a:spcBef>
            </a:pPr>
            <a:r>
              <a:rPr lang="en-US" sz="3750" dirty="0" err="1">
                <a:solidFill>
                  <a:srgbClr val="000000"/>
                </a:solidFill>
                <a:latin typeface="Arimo"/>
                <a:ea typeface="Arimo"/>
                <a:cs typeface="Arimo"/>
                <a:sym typeface="Arimo"/>
              </a:rPr>
              <a:t>다양한</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차트</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타입</a:t>
            </a:r>
            <a:endParaRPr lang="en-US" sz="3750" dirty="0">
              <a:solidFill>
                <a:srgbClr val="000000"/>
              </a:solidFill>
              <a:latin typeface="Arimo"/>
              <a:ea typeface="Arimo"/>
              <a:cs typeface="Arimo"/>
              <a:sym typeface="Arimo"/>
            </a:endParaRPr>
          </a:p>
          <a:p>
            <a:pPr algn="ctr">
              <a:lnSpc>
                <a:spcPts val="4500"/>
              </a:lnSpc>
              <a:spcBef>
                <a:spcPct val="0"/>
              </a:spcBef>
            </a:pPr>
            <a:r>
              <a:rPr lang="en-US" sz="3750" dirty="0" err="1">
                <a:solidFill>
                  <a:srgbClr val="000000"/>
                </a:solidFill>
                <a:latin typeface="Arimo"/>
                <a:ea typeface="Arimo"/>
                <a:cs typeface="Arimo"/>
                <a:sym typeface="Arimo"/>
              </a:rPr>
              <a:t>인터랙티브</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대시보드</a:t>
            </a:r>
            <a:endParaRPr lang="en-US" sz="3750" dirty="0">
              <a:solidFill>
                <a:srgbClr val="000000"/>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5"/>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6104414" cy="1309052"/>
            <a:chOff x="0" y="0"/>
            <a:chExt cx="1895138" cy="406400"/>
          </a:xfrm>
        </p:grpSpPr>
        <p:sp>
          <p:nvSpPr>
            <p:cNvPr id="7" name="Freeform 7"/>
            <p:cNvSpPr/>
            <p:nvPr/>
          </p:nvSpPr>
          <p:spPr>
            <a:xfrm>
              <a:off x="0" y="0"/>
              <a:ext cx="1895138" cy="406400"/>
            </a:xfrm>
            <a:custGeom>
              <a:avLst/>
              <a:gdLst/>
              <a:ahLst/>
              <a:cxnLst/>
              <a:rect l="l" t="t" r="r" b="b"/>
              <a:pathLst>
                <a:path w="1895138" h="406400">
                  <a:moveTo>
                    <a:pt x="1691938" y="0"/>
                  </a:moveTo>
                  <a:cubicBezTo>
                    <a:pt x="1804162" y="0"/>
                    <a:pt x="1895138" y="90976"/>
                    <a:pt x="1895138" y="203200"/>
                  </a:cubicBezTo>
                  <a:cubicBezTo>
                    <a:pt x="1895138" y="315424"/>
                    <a:pt x="1804162" y="406400"/>
                    <a:pt x="169193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89513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자연어 처리 및 데이터 분석</a:t>
              </a:r>
            </a:p>
          </p:txBody>
        </p:sp>
      </p:grpSp>
      <p:grpSp>
        <p:nvGrpSpPr>
          <p:cNvPr id="9" name="Group 9"/>
          <p:cNvGrpSpPr/>
          <p:nvPr/>
        </p:nvGrpSpPr>
        <p:grpSpPr>
          <a:xfrm>
            <a:off x="1690963" y="4127680"/>
            <a:ext cx="5955904" cy="2889031"/>
            <a:chOff x="0" y="0"/>
            <a:chExt cx="7941205" cy="3852042"/>
          </a:xfrm>
        </p:grpSpPr>
        <p:sp>
          <p:nvSpPr>
            <p:cNvPr id="10" name="Freeform 10"/>
            <p:cNvSpPr/>
            <p:nvPr/>
          </p:nvSpPr>
          <p:spPr>
            <a:xfrm>
              <a:off x="0" y="0"/>
              <a:ext cx="3852042" cy="3852042"/>
            </a:xfrm>
            <a:custGeom>
              <a:avLst/>
              <a:gdLst/>
              <a:ahLst/>
              <a:cxnLst/>
              <a:rect l="l" t="t" r="r" b="b"/>
              <a:pathLst>
                <a:path w="3852042" h="3852042">
                  <a:moveTo>
                    <a:pt x="0" y="0"/>
                  </a:moveTo>
                  <a:lnTo>
                    <a:pt x="3852042" y="0"/>
                  </a:lnTo>
                  <a:lnTo>
                    <a:pt x="3852042" y="3852042"/>
                  </a:lnTo>
                  <a:lnTo>
                    <a:pt x="0" y="3852042"/>
                  </a:lnTo>
                  <a:lnTo>
                    <a:pt x="0" y="0"/>
                  </a:lnTo>
                  <a:close/>
                </a:path>
              </a:pathLst>
            </a:custGeom>
            <a:blipFill>
              <a:blip r:embed="rId6"/>
              <a:stretch>
                <a:fillRect/>
              </a:stretch>
            </a:blipFill>
          </p:spPr>
          <p:txBody>
            <a:bodyPr/>
            <a:lstStyle/>
            <a:p>
              <a:endParaRPr lang="ko-KR" altLang="en-US"/>
            </a:p>
          </p:txBody>
        </p:sp>
        <p:sp>
          <p:nvSpPr>
            <p:cNvPr id="11" name="Freeform 11"/>
            <p:cNvSpPr/>
            <p:nvPr/>
          </p:nvSpPr>
          <p:spPr>
            <a:xfrm>
              <a:off x="4527470" y="438307"/>
              <a:ext cx="3413734" cy="3413734"/>
            </a:xfrm>
            <a:custGeom>
              <a:avLst/>
              <a:gdLst/>
              <a:ahLst/>
              <a:cxnLst/>
              <a:rect l="l" t="t" r="r" b="b"/>
              <a:pathLst>
                <a:path w="3413734" h="3413734">
                  <a:moveTo>
                    <a:pt x="0" y="0"/>
                  </a:moveTo>
                  <a:lnTo>
                    <a:pt x="3413735" y="0"/>
                  </a:lnTo>
                  <a:lnTo>
                    <a:pt x="3413735" y="3413735"/>
                  </a:lnTo>
                  <a:lnTo>
                    <a:pt x="0" y="3413735"/>
                  </a:lnTo>
                  <a:lnTo>
                    <a:pt x="0" y="0"/>
                  </a:lnTo>
                  <a:close/>
                </a:path>
              </a:pathLst>
            </a:custGeom>
            <a:blipFill>
              <a:blip r:embed="rId7"/>
              <a:stretch>
                <a:fillRect/>
              </a:stretch>
            </a:blipFill>
          </p:spPr>
          <p:txBody>
            <a:bodyPr/>
            <a:lstStyle/>
            <a:p>
              <a:endParaRPr lang="ko-KR" altLang="en-US"/>
            </a:p>
          </p:txBody>
        </p:sp>
      </p:grpSp>
      <p:grpSp>
        <p:nvGrpSpPr>
          <p:cNvPr id="12" name="Group 12"/>
          <p:cNvGrpSpPr/>
          <p:nvPr/>
        </p:nvGrpSpPr>
        <p:grpSpPr>
          <a:xfrm>
            <a:off x="12588444" y="4815328"/>
            <a:ext cx="5198840" cy="4402767"/>
            <a:chOff x="0" y="0"/>
            <a:chExt cx="6931786" cy="5870357"/>
          </a:xfrm>
        </p:grpSpPr>
        <p:sp>
          <p:nvSpPr>
            <p:cNvPr id="13" name="Freeform 13"/>
            <p:cNvSpPr/>
            <p:nvPr/>
          </p:nvSpPr>
          <p:spPr>
            <a:xfrm>
              <a:off x="0" y="0"/>
              <a:ext cx="6931786" cy="5870357"/>
            </a:xfrm>
            <a:custGeom>
              <a:avLst/>
              <a:gdLst/>
              <a:ahLst/>
              <a:cxnLst/>
              <a:rect l="l" t="t" r="r" b="b"/>
              <a:pathLst>
                <a:path w="6931786" h="5870357">
                  <a:moveTo>
                    <a:pt x="0" y="0"/>
                  </a:moveTo>
                  <a:lnTo>
                    <a:pt x="6931786" y="0"/>
                  </a:lnTo>
                  <a:lnTo>
                    <a:pt x="6931786" y="5870357"/>
                  </a:lnTo>
                  <a:lnTo>
                    <a:pt x="0" y="5870357"/>
                  </a:lnTo>
                  <a:lnTo>
                    <a:pt x="0" y="0"/>
                  </a:lnTo>
                  <a:close/>
                </a:path>
              </a:pathLst>
            </a:custGeom>
            <a:blipFill>
              <a:blip r:embed="rId8"/>
              <a:stretch>
                <a:fillRect/>
              </a:stretch>
            </a:blipFill>
          </p:spPr>
          <p:txBody>
            <a:bodyPr/>
            <a:lstStyle/>
            <a:p>
              <a:endParaRPr lang="ko-KR" altLang="en-US"/>
            </a:p>
          </p:txBody>
        </p:sp>
        <p:sp>
          <p:nvSpPr>
            <p:cNvPr id="14" name="Freeform 14"/>
            <p:cNvSpPr/>
            <p:nvPr/>
          </p:nvSpPr>
          <p:spPr>
            <a:xfrm>
              <a:off x="358885" y="872701"/>
              <a:ext cx="6214016" cy="4997655"/>
            </a:xfrm>
            <a:custGeom>
              <a:avLst/>
              <a:gdLst/>
              <a:ahLst/>
              <a:cxnLst/>
              <a:rect l="l" t="t" r="r" b="b"/>
              <a:pathLst>
                <a:path w="6214016" h="4997655">
                  <a:moveTo>
                    <a:pt x="0" y="0"/>
                  </a:moveTo>
                  <a:lnTo>
                    <a:pt x="6214016" y="0"/>
                  </a:lnTo>
                  <a:lnTo>
                    <a:pt x="6214016" y="4997656"/>
                  </a:lnTo>
                  <a:lnTo>
                    <a:pt x="0" y="4997656"/>
                  </a:lnTo>
                  <a:lnTo>
                    <a:pt x="0" y="0"/>
                  </a:lnTo>
                  <a:close/>
                </a:path>
              </a:pathLst>
            </a:custGeom>
            <a:blipFill>
              <a:blip r:embed="rId9"/>
              <a:stretch>
                <a:fillRect/>
              </a:stretch>
            </a:blipFill>
          </p:spPr>
          <p:txBody>
            <a:bodyPr/>
            <a:lstStyle/>
            <a:p>
              <a:endParaRPr lang="ko-KR" altLang="en-US"/>
            </a:p>
          </p:txBody>
        </p:sp>
      </p:grpSp>
      <p:pic>
        <p:nvPicPr>
          <p:cNvPr id="15" name="Picture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t="18566" b="27238"/>
          <a:stretch>
            <a:fillRect/>
          </a:stretch>
        </p:blipFill>
        <p:spPr>
          <a:xfrm>
            <a:off x="8734343" y="2072946"/>
            <a:ext cx="9052941" cy="2759786"/>
          </a:xfrm>
          <a:prstGeom prst="rect">
            <a:avLst/>
          </a:prstGeom>
        </p:spPr>
      </p:pic>
      <p:sp>
        <p:nvSpPr>
          <p:cNvPr id="16" name="TextBox 16"/>
          <p:cNvSpPr txBox="1"/>
          <p:nvPr/>
        </p:nvSpPr>
        <p:spPr>
          <a:xfrm>
            <a:off x="1690963" y="7654886"/>
            <a:ext cx="7043380" cy="1752600"/>
          </a:xfrm>
          <a:prstGeom prst="rect">
            <a:avLst/>
          </a:prstGeom>
        </p:spPr>
        <p:txBody>
          <a:bodyPr wrap="square" lIns="0" tIns="0" rIns="0" bIns="0" rtlCol="0" anchor="t">
            <a:spAutoFit/>
          </a:bodyPr>
          <a:lstStyle/>
          <a:p>
            <a:pPr algn="ctr">
              <a:lnSpc>
                <a:spcPts val="4500"/>
              </a:lnSpc>
              <a:spcBef>
                <a:spcPct val="0"/>
              </a:spcBef>
            </a:pPr>
            <a:r>
              <a:rPr lang="en-US" sz="3750" dirty="0" err="1">
                <a:solidFill>
                  <a:srgbClr val="000000"/>
                </a:solidFill>
                <a:latin typeface="Arimo"/>
                <a:ea typeface="Arimo"/>
                <a:cs typeface="Arimo"/>
                <a:sym typeface="Arimo"/>
              </a:rPr>
              <a:t>GPT를</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활용한</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댓글</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분석</a:t>
            </a:r>
            <a:r>
              <a:rPr lang="en-US" sz="3750" dirty="0">
                <a:solidFill>
                  <a:srgbClr val="000000"/>
                </a:solidFill>
                <a:latin typeface="Arimo"/>
                <a:ea typeface="Arimo"/>
                <a:cs typeface="Arimo"/>
                <a:sym typeface="Arimo"/>
              </a:rPr>
              <a:t> 및 </a:t>
            </a:r>
            <a:r>
              <a:rPr lang="en-US" sz="3750" dirty="0" err="1">
                <a:solidFill>
                  <a:srgbClr val="000000"/>
                </a:solidFill>
                <a:latin typeface="Arimo"/>
                <a:ea typeface="Arimo"/>
                <a:cs typeface="Arimo"/>
                <a:sym typeface="Arimo"/>
              </a:rPr>
              <a:t>요약</a:t>
            </a:r>
            <a:endParaRPr lang="en-US" sz="3750" dirty="0">
              <a:solidFill>
                <a:srgbClr val="000000"/>
              </a:solidFill>
              <a:latin typeface="Arimo"/>
              <a:ea typeface="Arimo"/>
              <a:cs typeface="Arimo"/>
              <a:sym typeface="Arimo"/>
            </a:endParaRPr>
          </a:p>
          <a:p>
            <a:pPr algn="ctr">
              <a:lnSpc>
                <a:spcPts val="4500"/>
              </a:lnSpc>
              <a:spcBef>
                <a:spcPct val="0"/>
              </a:spcBef>
            </a:pPr>
            <a:r>
              <a:rPr lang="en-US" sz="3750" dirty="0" err="1">
                <a:solidFill>
                  <a:srgbClr val="000000"/>
                </a:solidFill>
                <a:latin typeface="Arimo"/>
                <a:ea typeface="Arimo"/>
                <a:cs typeface="Arimo"/>
                <a:sym typeface="Arimo"/>
              </a:rPr>
              <a:t>욕설</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필터링</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시스템</a:t>
            </a:r>
            <a:endParaRPr lang="en-US" sz="3750" dirty="0">
              <a:solidFill>
                <a:srgbClr val="000000"/>
              </a:solidFill>
              <a:latin typeface="Arimo"/>
              <a:ea typeface="Arimo"/>
              <a:cs typeface="Arimo"/>
              <a:sym typeface="Arimo"/>
            </a:endParaRPr>
          </a:p>
          <a:p>
            <a:pPr algn="ctr">
              <a:lnSpc>
                <a:spcPts val="4500"/>
              </a:lnSpc>
              <a:spcBef>
                <a:spcPct val="0"/>
              </a:spcBef>
            </a:pPr>
            <a:r>
              <a:rPr lang="en-US" sz="3750" dirty="0" err="1">
                <a:solidFill>
                  <a:srgbClr val="000000"/>
                </a:solidFill>
                <a:latin typeface="Arimo"/>
                <a:ea typeface="Arimo"/>
                <a:cs typeface="Arimo"/>
                <a:sym typeface="Arimo"/>
              </a:rPr>
              <a:t>감정</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분석</a:t>
            </a:r>
            <a:r>
              <a:rPr lang="en-US" sz="3750" dirty="0">
                <a:solidFill>
                  <a:srgbClr val="000000"/>
                </a:solidFill>
                <a:latin typeface="Arimo"/>
                <a:ea typeface="Arimo"/>
                <a:cs typeface="Arimo"/>
                <a:sym typeface="Arimo"/>
              </a:rPr>
              <a:t> 및 </a:t>
            </a:r>
            <a:r>
              <a:rPr lang="en-US" sz="3750" dirty="0" err="1">
                <a:solidFill>
                  <a:srgbClr val="000000"/>
                </a:solidFill>
                <a:latin typeface="Arimo"/>
                <a:ea typeface="Arimo"/>
                <a:cs typeface="Arimo"/>
                <a:sym typeface="Arimo"/>
              </a:rPr>
              <a:t>시각화</a:t>
            </a:r>
            <a:endParaRPr lang="en-US" sz="3750" dirty="0">
              <a:solidFill>
                <a:srgbClr val="000000"/>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6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4. 결과 분석 및 기대 효과</a:t>
              </a:r>
            </a:p>
          </p:txBody>
        </p:sp>
      </p:grpSp>
      <p:grpSp>
        <p:nvGrpSpPr>
          <p:cNvPr id="6" name="Group 6"/>
          <p:cNvGrpSpPr/>
          <p:nvPr/>
        </p:nvGrpSpPr>
        <p:grpSpPr>
          <a:xfrm>
            <a:off x="1332376" y="2155587"/>
            <a:ext cx="6832187" cy="7102713"/>
            <a:chOff x="0" y="0"/>
            <a:chExt cx="1799424" cy="1870673"/>
          </a:xfrm>
        </p:grpSpPr>
        <p:sp>
          <p:nvSpPr>
            <p:cNvPr id="7" name="Freeform 7"/>
            <p:cNvSpPr/>
            <p:nvPr/>
          </p:nvSpPr>
          <p:spPr>
            <a:xfrm>
              <a:off x="0" y="0"/>
              <a:ext cx="1799424" cy="1870673"/>
            </a:xfrm>
            <a:custGeom>
              <a:avLst/>
              <a:gdLst/>
              <a:ahLst/>
              <a:cxnLst/>
              <a:rect l="l" t="t" r="r" b="b"/>
              <a:pathLst>
                <a:path w="1799424" h="1870673">
                  <a:moveTo>
                    <a:pt x="91785" y="0"/>
                  </a:moveTo>
                  <a:lnTo>
                    <a:pt x="1707638" y="0"/>
                  </a:lnTo>
                  <a:cubicBezTo>
                    <a:pt x="1758330" y="0"/>
                    <a:pt x="1799424" y="41094"/>
                    <a:pt x="1799424" y="91785"/>
                  </a:cubicBezTo>
                  <a:lnTo>
                    <a:pt x="1799424" y="1778888"/>
                  </a:lnTo>
                  <a:cubicBezTo>
                    <a:pt x="1799424" y="1829580"/>
                    <a:pt x="1758330" y="1870673"/>
                    <a:pt x="1707638" y="1870673"/>
                  </a:cubicBezTo>
                  <a:lnTo>
                    <a:pt x="91785" y="1870673"/>
                  </a:lnTo>
                  <a:cubicBezTo>
                    <a:pt x="41094" y="1870673"/>
                    <a:pt x="0" y="1829580"/>
                    <a:pt x="0" y="1778888"/>
                  </a:cubicBezTo>
                  <a:lnTo>
                    <a:pt x="0" y="91785"/>
                  </a:lnTo>
                  <a:cubicBezTo>
                    <a:pt x="0" y="41094"/>
                    <a:pt x="41094" y="0"/>
                    <a:pt x="91785" y="0"/>
                  </a:cubicBezTo>
                  <a:close/>
                </a:path>
              </a:pathLst>
            </a:custGeom>
            <a:solidFill>
              <a:srgbClr val="FFFFFF"/>
            </a:solidFill>
            <a:ln cap="rnd">
              <a:noFill/>
              <a:prstDash val="solid"/>
              <a:round/>
            </a:ln>
          </p:spPr>
          <p:txBody>
            <a:bodyPr/>
            <a:lstStyle/>
            <a:p>
              <a:endParaRPr lang="ko-KR" altLang="en-US"/>
            </a:p>
          </p:txBody>
        </p:sp>
        <p:sp>
          <p:nvSpPr>
            <p:cNvPr id="8" name="TextBox 8"/>
            <p:cNvSpPr txBox="1"/>
            <p:nvPr/>
          </p:nvSpPr>
          <p:spPr>
            <a:xfrm>
              <a:off x="0" y="-38100"/>
              <a:ext cx="1799424" cy="1908773"/>
            </a:xfrm>
            <a:prstGeom prst="rect">
              <a:avLst/>
            </a:prstGeom>
          </p:spPr>
          <p:txBody>
            <a:bodyPr lIns="50800" tIns="50800" rIns="50800" bIns="50800" rtlCol="0" anchor="ctr"/>
            <a:lstStyle/>
            <a:p>
              <a:pPr algn="ctr">
                <a:lnSpc>
                  <a:spcPts val="4500"/>
                </a:lnSpc>
              </a:pPr>
              <a:endParaRPr/>
            </a:p>
          </p:txBody>
        </p:sp>
      </p:grpSp>
      <p:grpSp>
        <p:nvGrpSpPr>
          <p:cNvPr id="9" name="Group 9"/>
          <p:cNvGrpSpPr/>
          <p:nvPr/>
        </p:nvGrpSpPr>
        <p:grpSpPr>
          <a:xfrm rot="-5400000">
            <a:off x="8653564" y="5401405"/>
            <a:ext cx="982857" cy="1119143"/>
            <a:chOff x="0" y="0"/>
            <a:chExt cx="713820" cy="812800"/>
          </a:xfrm>
        </p:grpSpPr>
        <p:sp>
          <p:nvSpPr>
            <p:cNvPr id="10" name="Freeform 10"/>
            <p:cNvSpPr/>
            <p:nvPr/>
          </p:nvSpPr>
          <p:spPr>
            <a:xfrm>
              <a:off x="0" y="0"/>
              <a:ext cx="713820" cy="812800"/>
            </a:xfrm>
            <a:custGeom>
              <a:avLst/>
              <a:gdLst/>
              <a:ahLst/>
              <a:cxnLst/>
              <a:rect l="l" t="t" r="r" b="b"/>
              <a:pathLst>
                <a:path w="713820" h="812800">
                  <a:moveTo>
                    <a:pt x="356910" y="812800"/>
                  </a:moveTo>
                  <a:lnTo>
                    <a:pt x="0" y="406400"/>
                  </a:lnTo>
                  <a:lnTo>
                    <a:pt x="203200" y="406400"/>
                  </a:lnTo>
                  <a:lnTo>
                    <a:pt x="203200" y="0"/>
                  </a:lnTo>
                  <a:lnTo>
                    <a:pt x="510620" y="0"/>
                  </a:lnTo>
                  <a:lnTo>
                    <a:pt x="510620" y="406400"/>
                  </a:lnTo>
                  <a:lnTo>
                    <a:pt x="713820" y="406400"/>
                  </a:lnTo>
                  <a:lnTo>
                    <a:pt x="356910" y="812800"/>
                  </a:lnTo>
                  <a:close/>
                </a:path>
              </a:pathLst>
            </a:custGeom>
            <a:solidFill>
              <a:srgbClr val="A50034"/>
            </a:solidFill>
          </p:spPr>
          <p:txBody>
            <a:bodyPr/>
            <a:lstStyle/>
            <a:p>
              <a:endParaRPr lang="ko-KR" altLang="en-US"/>
            </a:p>
          </p:txBody>
        </p:sp>
        <p:sp>
          <p:nvSpPr>
            <p:cNvPr id="11" name="TextBox 11"/>
            <p:cNvSpPr txBox="1"/>
            <p:nvPr/>
          </p:nvSpPr>
          <p:spPr>
            <a:xfrm>
              <a:off x="203200" y="-28575"/>
              <a:ext cx="307420" cy="739775"/>
            </a:xfrm>
            <a:prstGeom prst="rect">
              <a:avLst/>
            </a:prstGeom>
          </p:spPr>
          <p:txBody>
            <a:bodyPr lIns="50800" tIns="50800" rIns="50800" bIns="50800" rtlCol="0" anchor="ctr"/>
            <a:lstStyle/>
            <a:p>
              <a:pPr algn="ctr">
                <a:lnSpc>
                  <a:spcPts val="2250"/>
                </a:lnSpc>
              </a:pPr>
              <a:endParaRPr/>
            </a:p>
          </p:txBody>
        </p:sp>
      </p:grpSp>
      <p:sp>
        <p:nvSpPr>
          <p:cNvPr id="12" name="TextBox 12"/>
          <p:cNvSpPr txBox="1"/>
          <p:nvPr/>
        </p:nvSpPr>
        <p:spPr>
          <a:xfrm>
            <a:off x="1592896" y="2591918"/>
            <a:ext cx="6358848" cy="6719788"/>
          </a:xfrm>
          <a:prstGeom prst="rect">
            <a:avLst/>
          </a:prstGeom>
        </p:spPr>
        <p:txBody>
          <a:bodyPr wrap="square" lIns="0" tIns="0" rIns="0" bIns="0" rtlCol="0" anchor="t">
            <a:spAutoFit/>
          </a:bodyPr>
          <a:lstStyle/>
          <a:p>
            <a:pPr marL="550551" lvl="1" indent="-275276" algn="l">
              <a:lnSpc>
                <a:spcPts val="3060"/>
              </a:lnSpc>
              <a:buFont typeface="Arial"/>
              <a:buChar char="•"/>
            </a:pPr>
            <a:r>
              <a:rPr lang="en-US" sz="2550" dirty="0" err="1">
                <a:solidFill>
                  <a:srgbClr val="000000"/>
                </a:solidFill>
                <a:latin typeface="Arimo"/>
                <a:ea typeface="Arimo"/>
                <a:cs typeface="Arimo"/>
                <a:sym typeface="Arimo"/>
              </a:rPr>
              <a:t>실시간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트렌드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수집</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국가·카테고리별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인기</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영상</a:t>
            </a:r>
            <a:r>
              <a:rPr lang="en-US" sz="2550" dirty="0">
                <a:solidFill>
                  <a:srgbClr val="000000"/>
                </a:solidFill>
                <a:latin typeface="Arimo"/>
                <a:ea typeface="Arimo"/>
                <a:cs typeface="Arimo"/>
                <a:sym typeface="Arimo"/>
              </a:rPr>
              <a:t>/</a:t>
            </a:r>
            <a:r>
              <a:rPr lang="en-US" sz="2550" dirty="0" err="1">
                <a:solidFill>
                  <a:srgbClr val="000000"/>
                </a:solidFill>
                <a:latin typeface="Arimo"/>
                <a:ea typeface="Arimo"/>
                <a:cs typeface="Arimo"/>
                <a:sym typeface="Arimo"/>
              </a:rPr>
              <a:t>유튜버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실시간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트렌드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시각화</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제목</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기반</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클라우드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생성</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조회수</a:t>
            </a:r>
            <a:r>
              <a:rPr lang="en-US" sz="2550" dirty="0">
                <a:solidFill>
                  <a:srgbClr val="000000"/>
                </a:solidFill>
                <a:latin typeface="Arimo"/>
                <a:ea typeface="Arimo"/>
                <a:cs typeface="Arimo"/>
                <a:sym typeface="Arimo"/>
              </a:rPr>
              <a:t>/</a:t>
            </a:r>
            <a:r>
              <a:rPr lang="en-US" sz="2550" dirty="0" err="1">
                <a:solidFill>
                  <a:srgbClr val="000000"/>
                </a:solidFill>
                <a:latin typeface="Arimo"/>
                <a:ea typeface="Arimo"/>
                <a:cs typeface="Arimo"/>
                <a:sym typeface="Arimo"/>
              </a:rPr>
              <a:t>좋아요</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편차</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시간대별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인기</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변화</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댓글</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심화</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최상위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댓글</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클라우드</a:t>
            </a:r>
            <a:r>
              <a:rPr lang="en-US" sz="2550" dirty="0">
                <a:solidFill>
                  <a:srgbClr val="000000"/>
                </a:solidFill>
                <a:latin typeface="Arimo"/>
                <a:ea typeface="Arimo"/>
                <a:cs typeface="Arimo"/>
                <a:sym typeface="Arimo"/>
              </a:rPr>
              <a:t> 및 </a:t>
            </a:r>
            <a:r>
              <a:rPr lang="en-US" sz="2550" dirty="0" err="1">
                <a:solidFill>
                  <a:srgbClr val="000000"/>
                </a:solidFill>
                <a:latin typeface="Arimo"/>
                <a:ea typeface="Arimo"/>
                <a:cs typeface="Arimo"/>
                <a:sym typeface="Arimo"/>
              </a:rPr>
              <a:t>요약</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긍정</a:t>
            </a:r>
            <a:r>
              <a:rPr lang="en-US" sz="2550" dirty="0">
                <a:solidFill>
                  <a:srgbClr val="000000"/>
                </a:solidFill>
                <a:latin typeface="Arimo"/>
                <a:ea typeface="Arimo"/>
                <a:cs typeface="Arimo"/>
                <a:sym typeface="Arimo"/>
              </a:rPr>
              <a:t>/</a:t>
            </a:r>
            <a:r>
              <a:rPr lang="en-US" sz="2550" dirty="0" err="1">
                <a:solidFill>
                  <a:srgbClr val="000000"/>
                </a:solidFill>
                <a:latin typeface="Arimo"/>
                <a:ea typeface="Arimo"/>
                <a:cs typeface="Arimo"/>
                <a:sym typeface="Arimo"/>
              </a:rPr>
              <a:t>부정</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감성</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실시간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제공</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a:solidFill>
                  <a:srgbClr val="000000"/>
                </a:solidFill>
                <a:latin typeface="Arimo"/>
                <a:ea typeface="Arimo"/>
                <a:cs typeface="Arimo"/>
                <a:sym typeface="Arimo"/>
              </a:rPr>
              <a:t>All-in-One </a:t>
            </a:r>
            <a:r>
              <a:rPr lang="en-US" sz="2550" dirty="0" err="1">
                <a:solidFill>
                  <a:srgbClr val="000000"/>
                </a:solidFill>
                <a:latin typeface="Arimo"/>
                <a:ea typeface="Arimo"/>
                <a:cs typeface="Arimo"/>
                <a:sym typeface="Arimo"/>
              </a:rPr>
              <a:t>대시보드</a:t>
            </a:r>
            <a:endParaRPr lang="en-US" sz="2550" dirty="0">
              <a:solidFill>
                <a:srgbClr val="000000"/>
              </a:solidFill>
              <a:latin typeface="Arimo"/>
              <a:ea typeface="Arimo"/>
              <a:cs typeface="Arimo"/>
              <a:sym typeface="Arimo"/>
            </a:endParaRPr>
          </a:p>
          <a:p>
            <a:pPr marL="1101103" lvl="2" indent="-367034" algn="l">
              <a:lnSpc>
                <a:spcPts val="3060"/>
              </a:lnSpc>
              <a:spcBef>
                <a:spcPct val="0"/>
              </a:spcBef>
              <a:buFont typeface="Arial"/>
              <a:buChar char="⚬"/>
            </a:pPr>
            <a:r>
              <a:rPr lang="en-US" sz="2550" dirty="0" err="1">
                <a:solidFill>
                  <a:srgbClr val="000000"/>
                </a:solidFill>
                <a:latin typeface="Arimo"/>
                <a:ea typeface="Arimo"/>
                <a:cs typeface="Arimo"/>
                <a:sym typeface="Arimo"/>
              </a:rPr>
              <a:t>인기</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영상</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댓글</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트렌드를</a:t>
            </a:r>
            <a:r>
              <a:rPr lang="en-US" sz="2550" dirty="0">
                <a:solidFill>
                  <a:srgbClr val="000000"/>
                </a:solidFill>
                <a:latin typeface="Arimo"/>
                <a:ea typeface="Arimo"/>
                <a:cs typeface="Arimo"/>
                <a:sym typeface="Arimo"/>
              </a:rPr>
              <a:t> 한 </a:t>
            </a:r>
            <a:r>
              <a:rPr lang="en-US" sz="2550" dirty="0" err="1">
                <a:solidFill>
                  <a:srgbClr val="000000"/>
                </a:solidFill>
                <a:latin typeface="Arimo"/>
                <a:ea typeface="Arimo"/>
                <a:cs typeface="Arimo"/>
                <a:sym typeface="Arimo"/>
              </a:rPr>
              <a:t>페이지에서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확인</a:t>
            </a:r>
            <a:endParaRPr lang="en-US" sz="2550" dirty="0">
              <a:solidFill>
                <a:srgbClr val="000000"/>
              </a:solidFill>
              <a:latin typeface="Arimo"/>
              <a:ea typeface="Arimo"/>
              <a:cs typeface="Arimo"/>
              <a:sym typeface="Arimo"/>
            </a:endParaRPr>
          </a:p>
          <a:p>
            <a:pPr algn="l">
              <a:lnSpc>
                <a:spcPts val="2820"/>
              </a:lnSpc>
              <a:spcBef>
                <a:spcPct val="0"/>
              </a:spcBef>
            </a:pPr>
            <a:endParaRPr lang="en-US" sz="2550" dirty="0">
              <a:solidFill>
                <a:srgbClr val="000000"/>
              </a:solidFill>
              <a:latin typeface="Arimo"/>
              <a:ea typeface="Arimo"/>
              <a:cs typeface="Arimo"/>
              <a:sym typeface="Arimo"/>
            </a:endParaRPr>
          </a:p>
        </p:txBody>
      </p:sp>
      <p:grpSp>
        <p:nvGrpSpPr>
          <p:cNvPr id="13" name="Group 13"/>
          <p:cNvGrpSpPr/>
          <p:nvPr/>
        </p:nvGrpSpPr>
        <p:grpSpPr>
          <a:xfrm>
            <a:off x="9904818" y="2155587"/>
            <a:ext cx="7255774" cy="7102713"/>
            <a:chOff x="0" y="0"/>
            <a:chExt cx="1910986" cy="1870673"/>
          </a:xfrm>
        </p:grpSpPr>
        <p:sp>
          <p:nvSpPr>
            <p:cNvPr id="14" name="Freeform 14"/>
            <p:cNvSpPr/>
            <p:nvPr/>
          </p:nvSpPr>
          <p:spPr>
            <a:xfrm>
              <a:off x="0" y="0"/>
              <a:ext cx="1910986" cy="1870673"/>
            </a:xfrm>
            <a:custGeom>
              <a:avLst/>
              <a:gdLst/>
              <a:ahLst/>
              <a:cxnLst/>
              <a:rect l="l" t="t" r="r" b="b"/>
              <a:pathLst>
                <a:path w="1910986" h="1870673">
                  <a:moveTo>
                    <a:pt x="86427" y="0"/>
                  </a:moveTo>
                  <a:lnTo>
                    <a:pt x="1824559" y="0"/>
                  </a:lnTo>
                  <a:cubicBezTo>
                    <a:pt x="1847480" y="0"/>
                    <a:pt x="1869464" y="9106"/>
                    <a:pt x="1885672" y="25314"/>
                  </a:cubicBezTo>
                  <a:cubicBezTo>
                    <a:pt x="1901880" y="41522"/>
                    <a:pt x="1910986" y="63505"/>
                    <a:pt x="1910986" y="86427"/>
                  </a:cubicBezTo>
                  <a:lnTo>
                    <a:pt x="1910986" y="1784246"/>
                  </a:lnTo>
                  <a:cubicBezTo>
                    <a:pt x="1910986" y="1807168"/>
                    <a:pt x="1901880" y="1829151"/>
                    <a:pt x="1885672" y="1845359"/>
                  </a:cubicBezTo>
                  <a:cubicBezTo>
                    <a:pt x="1869464" y="1861568"/>
                    <a:pt x="1847480" y="1870673"/>
                    <a:pt x="1824559" y="1870673"/>
                  </a:cubicBezTo>
                  <a:lnTo>
                    <a:pt x="86427" y="1870673"/>
                  </a:lnTo>
                  <a:cubicBezTo>
                    <a:pt x="63505" y="1870673"/>
                    <a:pt x="41522" y="1861568"/>
                    <a:pt x="25314" y="1845359"/>
                  </a:cubicBezTo>
                  <a:cubicBezTo>
                    <a:pt x="9106" y="1829151"/>
                    <a:pt x="0" y="1807168"/>
                    <a:pt x="0" y="1784246"/>
                  </a:cubicBezTo>
                  <a:lnTo>
                    <a:pt x="0" y="86427"/>
                  </a:lnTo>
                  <a:cubicBezTo>
                    <a:pt x="0" y="63505"/>
                    <a:pt x="9106" y="41522"/>
                    <a:pt x="25314" y="25314"/>
                  </a:cubicBezTo>
                  <a:cubicBezTo>
                    <a:pt x="41522" y="9106"/>
                    <a:pt x="63505" y="0"/>
                    <a:pt x="86427" y="0"/>
                  </a:cubicBezTo>
                  <a:close/>
                </a:path>
              </a:pathLst>
            </a:custGeom>
            <a:solidFill>
              <a:srgbClr val="FFFFFF"/>
            </a:solidFill>
            <a:ln cap="rnd">
              <a:noFill/>
              <a:prstDash val="solid"/>
              <a:round/>
            </a:ln>
          </p:spPr>
          <p:txBody>
            <a:bodyPr/>
            <a:lstStyle/>
            <a:p>
              <a:endParaRPr lang="ko-KR" altLang="en-US"/>
            </a:p>
          </p:txBody>
        </p:sp>
        <p:sp>
          <p:nvSpPr>
            <p:cNvPr id="15" name="TextBox 15"/>
            <p:cNvSpPr txBox="1"/>
            <p:nvPr/>
          </p:nvSpPr>
          <p:spPr>
            <a:xfrm>
              <a:off x="0" y="-38100"/>
              <a:ext cx="1910986" cy="1908773"/>
            </a:xfrm>
            <a:prstGeom prst="rect">
              <a:avLst/>
            </a:prstGeom>
          </p:spPr>
          <p:txBody>
            <a:bodyPr lIns="50800" tIns="50800" rIns="50800" bIns="50800" rtlCol="0" anchor="ctr"/>
            <a:lstStyle/>
            <a:p>
              <a:pPr algn="ctr">
                <a:lnSpc>
                  <a:spcPts val="4500"/>
                </a:lnSpc>
              </a:pPr>
              <a:endParaRPr/>
            </a:p>
          </p:txBody>
        </p:sp>
      </p:grpSp>
      <p:sp>
        <p:nvSpPr>
          <p:cNvPr id="16" name="TextBox 16"/>
          <p:cNvSpPr txBox="1"/>
          <p:nvPr/>
        </p:nvSpPr>
        <p:spPr>
          <a:xfrm>
            <a:off x="10367044" y="2854206"/>
            <a:ext cx="6588579" cy="5924699"/>
          </a:xfrm>
          <a:prstGeom prst="rect">
            <a:avLst/>
          </a:prstGeom>
        </p:spPr>
        <p:txBody>
          <a:bodyPr wrap="square" lIns="0" tIns="0" rIns="0" bIns="0" rtlCol="0" anchor="t">
            <a:spAutoFit/>
          </a:bodyPr>
          <a:lstStyle/>
          <a:p>
            <a:pPr marL="550551" lvl="1" indent="-275276" algn="l">
              <a:lnSpc>
                <a:spcPts val="3060"/>
              </a:lnSpc>
              <a:buFont typeface="Arial"/>
              <a:buChar char="•"/>
            </a:pPr>
            <a:r>
              <a:rPr lang="en-US" sz="2550" dirty="0" err="1">
                <a:solidFill>
                  <a:srgbClr val="000000"/>
                </a:solidFill>
                <a:latin typeface="Arimo"/>
                <a:ea typeface="Arimo"/>
                <a:cs typeface="Arimo"/>
                <a:sym typeface="Arimo"/>
              </a:rPr>
              <a:t>트렌드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대응</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속도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향상</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실시간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데이터로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빠른</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전략</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수립</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콘텐츠</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기획</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인사이트</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제공</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인기</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키워드</a:t>
            </a:r>
            <a:r>
              <a:rPr lang="en-US" sz="2550" dirty="0">
                <a:solidFill>
                  <a:srgbClr val="000000"/>
                </a:solidFill>
                <a:latin typeface="Arimo"/>
                <a:ea typeface="Arimo"/>
                <a:cs typeface="Arimo"/>
                <a:sym typeface="Arimo"/>
              </a:rPr>
              <a:t> 및 </a:t>
            </a:r>
            <a:r>
              <a:rPr lang="en-US" sz="2550" dirty="0" err="1">
                <a:solidFill>
                  <a:srgbClr val="000000"/>
                </a:solidFill>
                <a:latin typeface="Arimo"/>
                <a:ea typeface="Arimo"/>
                <a:cs typeface="Arimo"/>
                <a:sym typeface="Arimo"/>
              </a:rPr>
              <a:t>이슈</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기반</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기획</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지원</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시장</a:t>
            </a:r>
            <a:r>
              <a:rPr lang="en-US" sz="2550" dirty="0">
                <a:solidFill>
                  <a:srgbClr val="000000"/>
                </a:solidFill>
                <a:latin typeface="Arimo"/>
                <a:ea typeface="Arimo"/>
                <a:cs typeface="Arimo"/>
                <a:sym typeface="Arimo"/>
              </a:rPr>
              <a:t> 및 </a:t>
            </a:r>
            <a:r>
              <a:rPr lang="en-US" sz="2550" dirty="0" err="1">
                <a:solidFill>
                  <a:srgbClr val="000000"/>
                </a:solidFill>
                <a:latin typeface="Arimo"/>
                <a:ea typeface="Arimo"/>
                <a:cs typeface="Arimo"/>
                <a:sym typeface="Arimo"/>
              </a:rPr>
              <a:t>여론</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강화</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댓글을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통한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소비자</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반응</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심층</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분석</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글로벌</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트렌드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비교</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가능</a:t>
            </a:r>
            <a:endParaRPr lang="en-US" sz="2550" dirty="0">
              <a:solidFill>
                <a:srgbClr val="000000"/>
              </a:solidFill>
              <a:latin typeface="Arimo"/>
              <a:ea typeface="Arimo"/>
              <a:cs typeface="Arimo"/>
              <a:sym typeface="Arimo"/>
            </a:endParaRPr>
          </a:p>
          <a:p>
            <a:pPr marL="1101103" lvl="2" indent="-367034" algn="l">
              <a:lnSpc>
                <a:spcPts val="3060"/>
              </a:lnSpc>
              <a:buFont typeface="Arial"/>
              <a:buChar char="⚬"/>
            </a:pPr>
            <a:r>
              <a:rPr lang="en-US" sz="2550" dirty="0" err="1">
                <a:solidFill>
                  <a:srgbClr val="000000"/>
                </a:solidFill>
                <a:latin typeface="Arimo"/>
                <a:ea typeface="Arimo"/>
                <a:cs typeface="Arimo"/>
                <a:sym typeface="Arimo"/>
              </a:rPr>
              <a:t>국가별</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트렌드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차이</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파악</a:t>
            </a:r>
            <a:endParaRPr lang="en-US" sz="2550" dirty="0">
              <a:solidFill>
                <a:srgbClr val="000000"/>
              </a:solidFill>
              <a:latin typeface="Arimo"/>
              <a:ea typeface="Arimo"/>
              <a:cs typeface="Arimo"/>
              <a:sym typeface="Arimo"/>
            </a:endParaRPr>
          </a:p>
          <a:p>
            <a:pPr algn="l">
              <a:lnSpc>
                <a:spcPts val="3060"/>
              </a:lnSpc>
            </a:pPr>
            <a:endParaRPr lang="en-US" sz="2550" dirty="0">
              <a:solidFill>
                <a:srgbClr val="000000"/>
              </a:solidFill>
              <a:latin typeface="Arimo"/>
              <a:ea typeface="Arimo"/>
              <a:cs typeface="Arimo"/>
              <a:sym typeface="Arimo"/>
            </a:endParaRPr>
          </a:p>
          <a:p>
            <a:pPr marL="550551" lvl="1" indent="-275276" algn="l">
              <a:lnSpc>
                <a:spcPts val="3060"/>
              </a:lnSpc>
              <a:buFont typeface="Arial"/>
              <a:buChar char="•"/>
            </a:pPr>
            <a:r>
              <a:rPr lang="en-US" sz="2550" dirty="0" err="1">
                <a:solidFill>
                  <a:srgbClr val="000000"/>
                </a:solidFill>
                <a:latin typeface="Arimo"/>
                <a:ea typeface="Arimo"/>
                <a:cs typeface="Arimo"/>
                <a:sym typeface="Arimo"/>
              </a:rPr>
              <a:t>운영</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리소스</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절감</a:t>
            </a:r>
            <a:endParaRPr lang="en-US" sz="2550" dirty="0">
              <a:solidFill>
                <a:srgbClr val="000000"/>
              </a:solidFill>
              <a:latin typeface="Arimo"/>
              <a:ea typeface="Arimo"/>
              <a:cs typeface="Arimo"/>
              <a:sym typeface="Arimo"/>
            </a:endParaRPr>
          </a:p>
          <a:p>
            <a:pPr marL="1101103" lvl="2" indent="-367034" algn="l">
              <a:lnSpc>
                <a:spcPts val="3060"/>
              </a:lnSpc>
              <a:spcBef>
                <a:spcPct val="0"/>
              </a:spcBef>
              <a:buFont typeface="Arial"/>
              <a:buChar char="⚬"/>
            </a:pPr>
            <a:r>
              <a:rPr lang="en-US" sz="2550" dirty="0" err="1">
                <a:solidFill>
                  <a:srgbClr val="000000"/>
                </a:solidFill>
                <a:latin typeface="Arimo"/>
                <a:ea typeface="Arimo"/>
                <a:cs typeface="Arimo"/>
                <a:sym typeface="Arimo"/>
              </a:rPr>
              <a:t>자동</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수집</a:t>
            </a:r>
            <a:r>
              <a:rPr lang="en-US" sz="2550" dirty="0">
                <a:solidFill>
                  <a:srgbClr val="000000"/>
                </a:solidFill>
                <a:latin typeface="Arimo"/>
                <a:ea typeface="Arimo"/>
                <a:cs typeface="Arimo"/>
                <a:sym typeface="Arimo"/>
              </a:rPr>
              <a:t>/</a:t>
            </a:r>
            <a:r>
              <a:rPr lang="en-US" sz="2550" dirty="0" err="1">
                <a:solidFill>
                  <a:srgbClr val="000000"/>
                </a:solidFill>
                <a:latin typeface="Arimo"/>
                <a:ea typeface="Arimo"/>
                <a:cs typeface="Arimo"/>
                <a:sym typeface="Arimo"/>
              </a:rPr>
              <a:t>분석으로</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효율성</a:t>
            </a:r>
            <a:r>
              <a:rPr lang="en-US" sz="2550" dirty="0">
                <a:solidFill>
                  <a:srgbClr val="000000"/>
                </a:solidFill>
                <a:latin typeface="Arimo"/>
                <a:ea typeface="Arimo"/>
                <a:cs typeface="Arimo"/>
                <a:sym typeface="Arimo"/>
              </a:rPr>
              <a:t> </a:t>
            </a:r>
            <a:r>
              <a:rPr lang="en-US" sz="2550" dirty="0" err="1">
                <a:solidFill>
                  <a:srgbClr val="000000"/>
                </a:solidFill>
                <a:latin typeface="Arimo"/>
                <a:ea typeface="Arimo"/>
                <a:cs typeface="Arimo"/>
                <a:sym typeface="Arimo"/>
              </a:rPr>
              <a:t>향상</a:t>
            </a:r>
            <a:endParaRPr lang="en-US" sz="2550" dirty="0">
              <a:solidFill>
                <a:srgbClr val="000000"/>
              </a:solidFill>
              <a:latin typeface="Arimo"/>
              <a:ea typeface="Arimo"/>
              <a:cs typeface="Arimo"/>
              <a:sym typeface="Arimo"/>
            </a:endParaRPr>
          </a:p>
          <a:p>
            <a:pPr algn="l">
              <a:lnSpc>
                <a:spcPts val="2820"/>
              </a:lnSpc>
              <a:spcBef>
                <a:spcPct val="0"/>
              </a:spcBef>
            </a:pPr>
            <a:endParaRPr lang="en-US" sz="2550" dirty="0">
              <a:solidFill>
                <a:srgbClr val="000000"/>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5. 향후 연구 과제</a:t>
              </a:r>
            </a:p>
          </p:txBody>
        </p:sp>
      </p:grpSp>
      <p:grpSp>
        <p:nvGrpSpPr>
          <p:cNvPr id="6" name="Group 6"/>
          <p:cNvGrpSpPr/>
          <p:nvPr/>
        </p:nvGrpSpPr>
        <p:grpSpPr>
          <a:xfrm>
            <a:off x="6172022" y="2366324"/>
            <a:ext cx="10079742" cy="2939186"/>
            <a:chOff x="0" y="0"/>
            <a:chExt cx="2654747" cy="774106"/>
          </a:xfrm>
        </p:grpSpPr>
        <p:sp>
          <p:nvSpPr>
            <p:cNvPr id="7" name="Freeform 7"/>
            <p:cNvSpPr/>
            <p:nvPr/>
          </p:nvSpPr>
          <p:spPr>
            <a:xfrm>
              <a:off x="0" y="0"/>
              <a:ext cx="2654747" cy="774106"/>
            </a:xfrm>
            <a:custGeom>
              <a:avLst/>
              <a:gdLst/>
              <a:ahLst/>
              <a:cxnLst/>
              <a:rect l="l" t="t" r="r" b="b"/>
              <a:pathLst>
                <a:path w="2654747" h="774106">
                  <a:moveTo>
                    <a:pt x="9985" y="0"/>
                  </a:moveTo>
                  <a:lnTo>
                    <a:pt x="2644762" y="0"/>
                  </a:lnTo>
                  <a:cubicBezTo>
                    <a:pt x="2650276" y="0"/>
                    <a:pt x="2654747" y="4470"/>
                    <a:pt x="2654747" y="9985"/>
                  </a:cubicBezTo>
                  <a:lnTo>
                    <a:pt x="2654747" y="764122"/>
                  </a:lnTo>
                  <a:cubicBezTo>
                    <a:pt x="2654747" y="769636"/>
                    <a:pt x="2650276" y="774106"/>
                    <a:pt x="2644762" y="774106"/>
                  </a:cubicBezTo>
                  <a:lnTo>
                    <a:pt x="9985" y="774106"/>
                  </a:lnTo>
                  <a:cubicBezTo>
                    <a:pt x="4470" y="774106"/>
                    <a:pt x="0" y="769636"/>
                    <a:pt x="0" y="764122"/>
                  </a:cubicBezTo>
                  <a:lnTo>
                    <a:pt x="0" y="9985"/>
                  </a:lnTo>
                  <a:cubicBezTo>
                    <a:pt x="0" y="4470"/>
                    <a:pt x="4470" y="0"/>
                    <a:pt x="9985" y="0"/>
                  </a:cubicBezTo>
                  <a:close/>
                </a:path>
              </a:pathLst>
            </a:custGeom>
            <a:solidFill>
              <a:srgbClr val="FFFFFF"/>
            </a:solidFill>
            <a:ln cap="sq">
              <a:noFill/>
              <a:prstDash val="solid"/>
              <a:miter/>
            </a:ln>
          </p:spPr>
          <p:txBody>
            <a:bodyPr/>
            <a:lstStyle/>
            <a:p>
              <a:endParaRPr lang="ko-KR" altLang="en-US"/>
            </a:p>
          </p:txBody>
        </p:sp>
        <p:sp>
          <p:nvSpPr>
            <p:cNvPr id="8" name="TextBox 8"/>
            <p:cNvSpPr txBox="1"/>
            <p:nvPr/>
          </p:nvSpPr>
          <p:spPr>
            <a:xfrm>
              <a:off x="0" y="-38100"/>
              <a:ext cx="2654747" cy="812206"/>
            </a:xfrm>
            <a:prstGeom prst="rect">
              <a:avLst/>
            </a:prstGeom>
          </p:spPr>
          <p:txBody>
            <a:bodyPr lIns="50800" tIns="50800" rIns="50800" bIns="50800" rtlCol="0" anchor="ctr"/>
            <a:lstStyle/>
            <a:p>
              <a:pPr algn="ctr">
                <a:lnSpc>
                  <a:spcPts val="4500"/>
                </a:lnSpc>
              </a:pPr>
              <a:endParaRPr/>
            </a:p>
          </p:txBody>
        </p:sp>
      </p:grpSp>
      <p:grpSp>
        <p:nvGrpSpPr>
          <p:cNvPr id="9" name="Group 9"/>
          <p:cNvGrpSpPr/>
          <p:nvPr/>
        </p:nvGrpSpPr>
        <p:grpSpPr>
          <a:xfrm>
            <a:off x="4915846" y="6239433"/>
            <a:ext cx="11335917" cy="2541830"/>
            <a:chOff x="0" y="0"/>
            <a:chExt cx="2985591" cy="669453"/>
          </a:xfrm>
        </p:grpSpPr>
        <p:sp>
          <p:nvSpPr>
            <p:cNvPr id="10" name="Freeform 10"/>
            <p:cNvSpPr/>
            <p:nvPr/>
          </p:nvSpPr>
          <p:spPr>
            <a:xfrm>
              <a:off x="0" y="0"/>
              <a:ext cx="2985591" cy="669453"/>
            </a:xfrm>
            <a:custGeom>
              <a:avLst/>
              <a:gdLst/>
              <a:ahLst/>
              <a:cxnLst/>
              <a:rect l="l" t="t" r="r" b="b"/>
              <a:pathLst>
                <a:path w="2985591" h="669453">
                  <a:moveTo>
                    <a:pt x="8878" y="0"/>
                  </a:moveTo>
                  <a:lnTo>
                    <a:pt x="2976713" y="0"/>
                  </a:lnTo>
                  <a:cubicBezTo>
                    <a:pt x="2981616" y="0"/>
                    <a:pt x="2985591" y="3975"/>
                    <a:pt x="2985591" y="8878"/>
                  </a:cubicBezTo>
                  <a:lnTo>
                    <a:pt x="2985591" y="660575"/>
                  </a:lnTo>
                  <a:cubicBezTo>
                    <a:pt x="2985591" y="665478"/>
                    <a:pt x="2981616" y="669453"/>
                    <a:pt x="2976713" y="669453"/>
                  </a:cubicBezTo>
                  <a:lnTo>
                    <a:pt x="8878" y="669453"/>
                  </a:lnTo>
                  <a:cubicBezTo>
                    <a:pt x="3975" y="669453"/>
                    <a:pt x="0" y="665478"/>
                    <a:pt x="0" y="660575"/>
                  </a:cubicBezTo>
                  <a:lnTo>
                    <a:pt x="0" y="8878"/>
                  </a:lnTo>
                  <a:cubicBezTo>
                    <a:pt x="0" y="3975"/>
                    <a:pt x="3975" y="0"/>
                    <a:pt x="8878" y="0"/>
                  </a:cubicBezTo>
                  <a:close/>
                </a:path>
              </a:pathLst>
            </a:custGeom>
            <a:solidFill>
              <a:srgbClr val="FFFFFF"/>
            </a:solidFill>
            <a:ln cap="sq">
              <a:noFill/>
              <a:prstDash val="solid"/>
              <a:miter/>
            </a:ln>
          </p:spPr>
          <p:txBody>
            <a:bodyPr/>
            <a:lstStyle/>
            <a:p>
              <a:endParaRPr lang="ko-KR" altLang="en-US"/>
            </a:p>
          </p:txBody>
        </p:sp>
        <p:sp>
          <p:nvSpPr>
            <p:cNvPr id="11" name="TextBox 11"/>
            <p:cNvSpPr txBox="1"/>
            <p:nvPr/>
          </p:nvSpPr>
          <p:spPr>
            <a:xfrm>
              <a:off x="0" y="-38100"/>
              <a:ext cx="2985591" cy="707553"/>
            </a:xfrm>
            <a:prstGeom prst="rect">
              <a:avLst/>
            </a:prstGeom>
          </p:spPr>
          <p:txBody>
            <a:bodyPr lIns="50800" tIns="50800" rIns="50800" bIns="50800" rtlCol="0" anchor="ctr"/>
            <a:lstStyle/>
            <a:p>
              <a:pPr algn="ctr">
                <a:lnSpc>
                  <a:spcPts val="4500"/>
                </a:lnSpc>
              </a:pPr>
              <a:endParaRPr/>
            </a:p>
          </p:txBody>
        </p:sp>
      </p:grpSp>
      <p:grpSp>
        <p:nvGrpSpPr>
          <p:cNvPr id="12" name="Group 12"/>
          <p:cNvGrpSpPr/>
          <p:nvPr/>
        </p:nvGrpSpPr>
        <p:grpSpPr>
          <a:xfrm>
            <a:off x="1909277" y="2643841"/>
            <a:ext cx="3636358" cy="2335076"/>
            <a:chOff x="0" y="0"/>
            <a:chExt cx="957724" cy="614999"/>
          </a:xfrm>
        </p:grpSpPr>
        <p:sp>
          <p:nvSpPr>
            <p:cNvPr id="13" name="Freeform 13"/>
            <p:cNvSpPr/>
            <p:nvPr/>
          </p:nvSpPr>
          <p:spPr>
            <a:xfrm>
              <a:off x="0" y="0"/>
              <a:ext cx="972913" cy="619237"/>
            </a:xfrm>
            <a:custGeom>
              <a:avLst/>
              <a:gdLst/>
              <a:ahLst/>
              <a:cxnLst/>
              <a:rect l="l" t="t" r="r" b="b"/>
              <a:pathLst>
                <a:path w="972913" h="619237">
                  <a:moveTo>
                    <a:pt x="543775" y="0"/>
                  </a:moveTo>
                  <a:cubicBezTo>
                    <a:pt x="554280" y="0"/>
                    <a:pt x="564848" y="0"/>
                    <a:pt x="575332" y="0"/>
                  </a:cubicBezTo>
                  <a:cubicBezTo>
                    <a:pt x="658919" y="10272"/>
                    <a:pt x="711156" y="44464"/>
                    <a:pt x="734950" y="100413"/>
                  </a:cubicBezTo>
                  <a:cubicBezTo>
                    <a:pt x="874303" y="92951"/>
                    <a:pt x="972913" y="198743"/>
                    <a:pt x="913875" y="302572"/>
                  </a:cubicBezTo>
                  <a:cubicBezTo>
                    <a:pt x="934408" y="324390"/>
                    <a:pt x="951538" y="348795"/>
                    <a:pt x="957724" y="381551"/>
                  </a:cubicBezTo>
                  <a:cubicBezTo>
                    <a:pt x="957724" y="390935"/>
                    <a:pt x="957724" y="400296"/>
                    <a:pt x="957724" y="409677"/>
                  </a:cubicBezTo>
                  <a:cubicBezTo>
                    <a:pt x="939288" y="493045"/>
                    <a:pt x="859957" y="549379"/>
                    <a:pt x="729717" y="534213"/>
                  </a:cubicBezTo>
                  <a:cubicBezTo>
                    <a:pt x="696207" y="577019"/>
                    <a:pt x="636580" y="619237"/>
                    <a:pt x="543794" y="614547"/>
                  </a:cubicBezTo>
                  <a:cubicBezTo>
                    <a:pt x="495835" y="611737"/>
                    <a:pt x="462470" y="595460"/>
                    <a:pt x="433258" y="575685"/>
                  </a:cubicBezTo>
                  <a:cubicBezTo>
                    <a:pt x="402489" y="592123"/>
                    <a:pt x="369167" y="605023"/>
                    <a:pt x="321020" y="605165"/>
                  </a:cubicBezTo>
                  <a:cubicBezTo>
                    <a:pt x="209632" y="605408"/>
                    <a:pt x="135118" y="542080"/>
                    <a:pt x="133312" y="455214"/>
                  </a:cubicBezTo>
                  <a:cubicBezTo>
                    <a:pt x="61704" y="434892"/>
                    <a:pt x="13205" y="396960"/>
                    <a:pt x="0" y="332053"/>
                  </a:cubicBezTo>
                  <a:cubicBezTo>
                    <a:pt x="0" y="322671"/>
                    <a:pt x="0" y="313269"/>
                    <a:pt x="0" y="303927"/>
                  </a:cubicBezTo>
                  <a:cubicBezTo>
                    <a:pt x="14575" y="239608"/>
                    <a:pt x="60438" y="199207"/>
                    <a:pt x="136800" y="182081"/>
                  </a:cubicBezTo>
                  <a:cubicBezTo>
                    <a:pt x="132212" y="73581"/>
                    <a:pt x="284957" y="5783"/>
                    <a:pt x="410442" y="53583"/>
                  </a:cubicBezTo>
                  <a:cubicBezTo>
                    <a:pt x="440318" y="29946"/>
                    <a:pt x="482588" y="4165"/>
                    <a:pt x="543775" y="0"/>
                  </a:cubicBezTo>
                  <a:close/>
                </a:path>
              </a:pathLst>
            </a:custGeom>
            <a:solidFill>
              <a:srgbClr val="A50034"/>
            </a:solidFill>
          </p:spPr>
          <p:txBody>
            <a:bodyPr/>
            <a:lstStyle/>
            <a:p>
              <a:endParaRPr lang="ko-KR" altLang="en-US"/>
            </a:p>
          </p:txBody>
        </p:sp>
        <p:sp>
          <p:nvSpPr>
            <p:cNvPr id="14" name="TextBox 14"/>
            <p:cNvSpPr txBox="1"/>
            <p:nvPr/>
          </p:nvSpPr>
          <p:spPr>
            <a:xfrm>
              <a:off x="44893" y="64400"/>
              <a:ext cx="867937" cy="462742"/>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후속 개발 기능</a:t>
              </a:r>
            </a:p>
          </p:txBody>
        </p:sp>
      </p:grpSp>
      <p:sp>
        <p:nvSpPr>
          <p:cNvPr id="15" name="Freeform 15"/>
          <p:cNvSpPr/>
          <p:nvPr/>
        </p:nvSpPr>
        <p:spPr>
          <a:xfrm>
            <a:off x="1747819" y="6239433"/>
            <a:ext cx="2541830" cy="2541830"/>
          </a:xfrm>
          <a:custGeom>
            <a:avLst/>
            <a:gdLst/>
            <a:ahLst/>
            <a:cxnLst/>
            <a:rect l="l" t="t" r="r" b="b"/>
            <a:pathLst>
              <a:path w="2541830" h="2541830">
                <a:moveTo>
                  <a:pt x="0" y="0"/>
                </a:moveTo>
                <a:lnTo>
                  <a:pt x="2541830" y="0"/>
                </a:lnTo>
                <a:lnTo>
                  <a:pt x="2541830" y="2541831"/>
                </a:lnTo>
                <a:lnTo>
                  <a:pt x="0" y="2541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6" name="TextBox 16"/>
          <p:cNvSpPr txBox="1"/>
          <p:nvPr/>
        </p:nvSpPr>
        <p:spPr>
          <a:xfrm>
            <a:off x="6230993" y="2654817"/>
            <a:ext cx="8371607" cy="2324100"/>
          </a:xfrm>
          <a:prstGeom prst="rect">
            <a:avLst/>
          </a:prstGeom>
        </p:spPr>
        <p:txBody>
          <a:bodyPr lIns="0" tIns="0" rIns="0" bIns="0" rtlCol="0" anchor="t">
            <a:spAutoFit/>
          </a:bodyPr>
          <a:lstStyle/>
          <a:p>
            <a:pPr marL="809625" lvl="1" indent="-404812" algn="l">
              <a:lnSpc>
                <a:spcPts val="4500"/>
              </a:lnSpc>
              <a:buFont typeface="Arial"/>
              <a:buChar char="•"/>
            </a:pPr>
            <a:r>
              <a:rPr lang="en-US" sz="3750">
                <a:solidFill>
                  <a:srgbClr val="000000"/>
                </a:solidFill>
                <a:latin typeface="Arimo"/>
                <a:ea typeface="Arimo"/>
                <a:cs typeface="Arimo"/>
                <a:sym typeface="Arimo"/>
              </a:rPr>
              <a:t>데이터 범위 증가</a:t>
            </a:r>
          </a:p>
          <a:p>
            <a:pPr marL="809625" lvl="1" indent="-404812" algn="l">
              <a:lnSpc>
                <a:spcPts val="4500"/>
              </a:lnSpc>
              <a:buFont typeface="Arial"/>
              <a:buChar char="•"/>
            </a:pPr>
            <a:r>
              <a:rPr lang="en-US" sz="3750">
                <a:solidFill>
                  <a:srgbClr val="000000"/>
                </a:solidFill>
                <a:latin typeface="Arimo"/>
                <a:ea typeface="Arimo"/>
                <a:cs typeface="Arimo"/>
                <a:sym typeface="Arimo"/>
              </a:rPr>
              <a:t>성능 최적화</a:t>
            </a:r>
          </a:p>
          <a:p>
            <a:pPr marL="809625" lvl="1" indent="-404812" algn="l">
              <a:lnSpc>
                <a:spcPts val="4500"/>
              </a:lnSpc>
              <a:buFont typeface="Arial"/>
              <a:buChar char="•"/>
            </a:pPr>
            <a:r>
              <a:rPr lang="en-US" sz="3750">
                <a:solidFill>
                  <a:srgbClr val="000000"/>
                </a:solidFill>
                <a:latin typeface="Arimo"/>
                <a:ea typeface="Arimo"/>
                <a:cs typeface="Arimo"/>
                <a:sym typeface="Arimo"/>
              </a:rPr>
              <a:t>분석 지표 추가</a:t>
            </a:r>
          </a:p>
          <a:p>
            <a:pPr marL="809625" lvl="1" indent="-404812" algn="l">
              <a:lnSpc>
                <a:spcPts val="4500"/>
              </a:lnSpc>
              <a:buFont typeface="Arial"/>
              <a:buChar char="•"/>
            </a:pPr>
            <a:r>
              <a:rPr lang="en-US" sz="3750">
                <a:solidFill>
                  <a:srgbClr val="000000"/>
                </a:solidFill>
                <a:latin typeface="Arimo"/>
                <a:ea typeface="Arimo"/>
                <a:cs typeface="Arimo"/>
                <a:sym typeface="Arimo"/>
              </a:rPr>
              <a:t>검색 기능 추가</a:t>
            </a:r>
          </a:p>
        </p:txBody>
      </p:sp>
      <p:sp>
        <p:nvSpPr>
          <p:cNvPr id="17" name="TextBox 17"/>
          <p:cNvSpPr txBox="1"/>
          <p:nvPr/>
        </p:nvSpPr>
        <p:spPr>
          <a:xfrm>
            <a:off x="4868662" y="6964613"/>
            <a:ext cx="11096268" cy="1181100"/>
          </a:xfrm>
          <a:prstGeom prst="rect">
            <a:avLst/>
          </a:prstGeom>
        </p:spPr>
        <p:txBody>
          <a:bodyPr lIns="0" tIns="0" rIns="0" bIns="0" rtlCol="0" anchor="t">
            <a:spAutoFit/>
          </a:bodyPr>
          <a:lstStyle/>
          <a:p>
            <a:pPr marL="809625" lvl="1" indent="-404812" algn="l">
              <a:lnSpc>
                <a:spcPts val="4500"/>
              </a:lnSpc>
              <a:buFont typeface="Arial"/>
              <a:buChar char="•"/>
            </a:pPr>
            <a:r>
              <a:rPr lang="en-US" sz="3750">
                <a:solidFill>
                  <a:srgbClr val="000000"/>
                </a:solidFill>
                <a:latin typeface="Arimo"/>
                <a:ea typeface="Arimo"/>
                <a:cs typeface="Arimo"/>
                <a:sym typeface="Arimo"/>
              </a:rPr>
              <a:t>YT API 비용 문제로 인한 한정된 데이터 내에서 작업</a:t>
            </a:r>
          </a:p>
          <a:p>
            <a:pPr marL="809625" lvl="1" indent="-404812" algn="l">
              <a:lnSpc>
                <a:spcPts val="4500"/>
              </a:lnSpc>
              <a:buFont typeface="Arial"/>
              <a:buChar char="•"/>
            </a:pPr>
            <a:r>
              <a:rPr lang="en-US" sz="3750">
                <a:solidFill>
                  <a:srgbClr val="000000"/>
                </a:solidFill>
                <a:latin typeface="Arimo"/>
                <a:ea typeface="Arimo"/>
                <a:cs typeface="Arimo"/>
                <a:sym typeface="Arimo"/>
              </a:rPr>
              <a:t>데이터 가공 과정에서 이뤄지는 처리 속도 문제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2"/>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6. 프로젝트 수행 후기</a:t>
              </a:r>
            </a:p>
          </p:txBody>
        </p:sp>
      </p:grpSp>
      <p:grpSp>
        <p:nvGrpSpPr>
          <p:cNvPr id="6" name="Group 6"/>
          <p:cNvGrpSpPr/>
          <p:nvPr/>
        </p:nvGrpSpPr>
        <p:grpSpPr>
          <a:xfrm>
            <a:off x="665709" y="1957967"/>
            <a:ext cx="16956583" cy="7795875"/>
            <a:chOff x="0" y="0"/>
            <a:chExt cx="4465931" cy="2053235"/>
          </a:xfrm>
        </p:grpSpPr>
        <p:sp>
          <p:nvSpPr>
            <p:cNvPr id="7" name="Freeform 7"/>
            <p:cNvSpPr/>
            <p:nvPr/>
          </p:nvSpPr>
          <p:spPr>
            <a:xfrm>
              <a:off x="0" y="0"/>
              <a:ext cx="4465931" cy="2053235"/>
            </a:xfrm>
            <a:custGeom>
              <a:avLst/>
              <a:gdLst/>
              <a:ahLst/>
              <a:cxnLst/>
              <a:rect l="l" t="t" r="r" b="b"/>
              <a:pathLst>
                <a:path w="4465931" h="2053235">
                  <a:moveTo>
                    <a:pt x="5935" y="0"/>
                  </a:moveTo>
                  <a:lnTo>
                    <a:pt x="4459996" y="0"/>
                  </a:lnTo>
                  <a:cubicBezTo>
                    <a:pt x="4463274" y="0"/>
                    <a:pt x="4465931" y="2657"/>
                    <a:pt x="4465931" y="5935"/>
                  </a:cubicBezTo>
                  <a:lnTo>
                    <a:pt x="4465931" y="2047299"/>
                  </a:lnTo>
                  <a:cubicBezTo>
                    <a:pt x="4465931" y="2048874"/>
                    <a:pt x="4465306" y="2050383"/>
                    <a:pt x="4464193" y="2051496"/>
                  </a:cubicBezTo>
                  <a:cubicBezTo>
                    <a:pt x="4463080" y="2052609"/>
                    <a:pt x="4461570" y="2053235"/>
                    <a:pt x="4459996" y="2053235"/>
                  </a:cubicBezTo>
                  <a:lnTo>
                    <a:pt x="5935" y="2053235"/>
                  </a:lnTo>
                  <a:cubicBezTo>
                    <a:pt x="2657" y="2053235"/>
                    <a:pt x="0" y="2050577"/>
                    <a:pt x="0" y="2047299"/>
                  </a:cubicBezTo>
                  <a:lnTo>
                    <a:pt x="0" y="5935"/>
                  </a:lnTo>
                  <a:cubicBezTo>
                    <a:pt x="0" y="4361"/>
                    <a:pt x="625" y="2852"/>
                    <a:pt x="1738" y="1738"/>
                  </a:cubicBezTo>
                  <a:cubicBezTo>
                    <a:pt x="2852" y="625"/>
                    <a:pt x="4361" y="0"/>
                    <a:pt x="5935" y="0"/>
                  </a:cubicBezTo>
                  <a:close/>
                </a:path>
              </a:pathLst>
            </a:custGeom>
            <a:solidFill>
              <a:srgbClr val="FFFFFF"/>
            </a:solidFill>
            <a:ln cap="sq">
              <a:noFill/>
              <a:prstDash val="solid"/>
              <a:miter/>
            </a:ln>
          </p:spPr>
          <p:txBody>
            <a:bodyPr/>
            <a:lstStyle/>
            <a:p>
              <a:endParaRPr lang="ko-KR" altLang="en-US"/>
            </a:p>
          </p:txBody>
        </p:sp>
        <p:sp>
          <p:nvSpPr>
            <p:cNvPr id="8" name="TextBox 8"/>
            <p:cNvSpPr txBox="1"/>
            <p:nvPr/>
          </p:nvSpPr>
          <p:spPr>
            <a:xfrm>
              <a:off x="0" y="-38100"/>
              <a:ext cx="4465931" cy="2091335"/>
            </a:xfrm>
            <a:prstGeom prst="rect">
              <a:avLst/>
            </a:prstGeom>
          </p:spPr>
          <p:txBody>
            <a:bodyPr lIns="50800" tIns="50800" rIns="50800" bIns="50800" rtlCol="0" anchor="ctr"/>
            <a:lstStyle/>
            <a:p>
              <a:pPr algn="ctr">
                <a:lnSpc>
                  <a:spcPts val="4500"/>
                </a:lnSpc>
              </a:pPr>
              <a:endParaRPr/>
            </a:p>
          </p:txBody>
        </p:sp>
      </p:grpSp>
      <p:sp>
        <p:nvSpPr>
          <p:cNvPr id="9" name="TextBox 9"/>
          <p:cNvSpPr txBox="1"/>
          <p:nvPr/>
        </p:nvSpPr>
        <p:spPr>
          <a:xfrm>
            <a:off x="847204" y="2177020"/>
            <a:ext cx="16593591" cy="7629525"/>
          </a:xfrm>
          <a:prstGeom prst="rect">
            <a:avLst/>
          </a:prstGeom>
        </p:spPr>
        <p:txBody>
          <a:bodyPr lIns="0" tIns="0" rIns="0" bIns="0" rtlCol="0" anchor="t">
            <a:spAutoFit/>
          </a:bodyPr>
          <a:lstStyle/>
          <a:p>
            <a:pPr algn="ctr">
              <a:lnSpc>
                <a:spcPts val="3575"/>
              </a:lnSpc>
            </a:pPr>
            <a:r>
              <a:rPr lang="en-US" sz="2979">
                <a:solidFill>
                  <a:srgbClr val="000000"/>
                </a:solidFill>
                <a:latin typeface="Arimo"/>
                <a:ea typeface="Arimo"/>
                <a:cs typeface="Arimo"/>
                <a:sym typeface="Arimo"/>
              </a:rPr>
              <a:t>데이터 수집의 어려움과 유의미한 결과 도출을 하는 것에서 많은 고민이 있었습니다. </a:t>
            </a:r>
          </a:p>
          <a:p>
            <a:pPr algn="ctr">
              <a:lnSpc>
                <a:spcPts val="3575"/>
              </a:lnSpc>
            </a:pPr>
            <a:r>
              <a:rPr lang="en-US" sz="2979">
                <a:solidFill>
                  <a:srgbClr val="000000"/>
                </a:solidFill>
                <a:latin typeface="Arimo"/>
                <a:ea typeface="Arimo"/>
                <a:cs typeface="Arimo"/>
                <a:sym typeface="Arimo"/>
              </a:rPr>
              <a:t>그래도 팀원들과 논의하며 재미있게 결과를 보이게 되어 한 달 동안 즐거웠습니다! </a:t>
            </a:r>
          </a:p>
          <a:p>
            <a:pPr algn="ctr">
              <a:lnSpc>
                <a:spcPts val="3575"/>
              </a:lnSpc>
            </a:pPr>
            <a:r>
              <a:rPr lang="en-US" sz="2979">
                <a:solidFill>
                  <a:srgbClr val="000000"/>
                </a:solidFill>
                <a:latin typeface="Arimo"/>
                <a:ea typeface="Arimo"/>
                <a:cs typeface="Arimo"/>
                <a:sym typeface="Arimo"/>
              </a:rPr>
              <a:t>VS 김선미 연구원</a:t>
            </a:r>
          </a:p>
          <a:p>
            <a:pPr algn="ctr">
              <a:lnSpc>
                <a:spcPts val="3575"/>
              </a:lnSpc>
            </a:pPr>
            <a:endParaRPr lang="en-US" sz="2979">
              <a:solidFill>
                <a:srgbClr val="000000"/>
              </a:solidFill>
              <a:latin typeface="Arimo"/>
              <a:ea typeface="Arimo"/>
              <a:cs typeface="Arimo"/>
              <a:sym typeface="Arimo"/>
            </a:endParaRPr>
          </a:p>
          <a:p>
            <a:pPr algn="ctr">
              <a:lnSpc>
                <a:spcPts val="3575"/>
              </a:lnSpc>
            </a:pPr>
            <a:r>
              <a:rPr lang="en-US" sz="2979">
                <a:solidFill>
                  <a:srgbClr val="000000"/>
                </a:solidFill>
                <a:latin typeface="Arimo"/>
                <a:ea typeface="Arimo"/>
                <a:cs typeface="Arimo"/>
                <a:sym typeface="Arimo"/>
              </a:rPr>
              <a:t>프로젝트를 통해 데이터 수집부터 시각화까지 전 과정을 경험하며 많은 것을 배웠습니다.</a:t>
            </a:r>
          </a:p>
          <a:p>
            <a:pPr algn="ctr">
              <a:lnSpc>
                <a:spcPts val="3575"/>
              </a:lnSpc>
            </a:pPr>
            <a:r>
              <a:rPr lang="en-US" sz="2979">
                <a:solidFill>
                  <a:srgbClr val="000000"/>
                </a:solidFill>
                <a:latin typeface="Arimo"/>
                <a:ea typeface="Arimo"/>
                <a:cs typeface="Arimo"/>
                <a:sym typeface="Arimo"/>
              </a:rPr>
              <a:t> 아직 보완할 점도 있지만, 대시보드에 대한 이해를 넓힐 수 있는 소중한 기회였습니다.</a:t>
            </a:r>
          </a:p>
          <a:p>
            <a:pPr algn="ctr">
              <a:lnSpc>
                <a:spcPts val="3575"/>
              </a:lnSpc>
            </a:pPr>
            <a:r>
              <a:rPr lang="en-US" sz="2979">
                <a:solidFill>
                  <a:srgbClr val="000000"/>
                </a:solidFill>
                <a:latin typeface="Arimo"/>
                <a:ea typeface="Arimo"/>
                <a:cs typeface="Arimo"/>
                <a:sym typeface="Arimo"/>
              </a:rPr>
              <a:t>MS 국주현 연구원</a:t>
            </a:r>
          </a:p>
          <a:p>
            <a:pPr algn="ctr">
              <a:lnSpc>
                <a:spcPts val="3575"/>
              </a:lnSpc>
            </a:pPr>
            <a:endParaRPr lang="en-US" sz="2979">
              <a:solidFill>
                <a:srgbClr val="000000"/>
              </a:solidFill>
              <a:latin typeface="Arimo"/>
              <a:ea typeface="Arimo"/>
              <a:cs typeface="Arimo"/>
              <a:sym typeface="Arimo"/>
            </a:endParaRPr>
          </a:p>
          <a:p>
            <a:pPr algn="ctr">
              <a:lnSpc>
                <a:spcPts val="3575"/>
              </a:lnSpc>
            </a:pPr>
            <a:r>
              <a:rPr lang="en-US" sz="2979">
                <a:solidFill>
                  <a:srgbClr val="000000"/>
                </a:solidFill>
                <a:latin typeface="Arimo"/>
                <a:ea typeface="Arimo"/>
                <a:cs typeface="Arimo"/>
                <a:sym typeface="Arimo"/>
              </a:rPr>
              <a:t>팀으로서 함께 서비스를 개발해보면서 제 부족한 점을 많이 느낄 수 있었고, </a:t>
            </a:r>
          </a:p>
          <a:p>
            <a:pPr algn="ctr">
              <a:lnSpc>
                <a:spcPts val="3575"/>
              </a:lnSpc>
            </a:pPr>
            <a:r>
              <a:rPr lang="en-US" sz="2979">
                <a:solidFill>
                  <a:srgbClr val="000000"/>
                </a:solidFill>
                <a:latin typeface="Arimo"/>
                <a:ea typeface="Arimo"/>
                <a:cs typeface="Arimo"/>
                <a:sym typeface="Arimo"/>
              </a:rPr>
              <a:t>다양한 관점에서 서비스를 만들어가는 과정이 정말 재미있었습니다. </a:t>
            </a:r>
          </a:p>
          <a:p>
            <a:pPr algn="ctr">
              <a:lnSpc>
                <a:spcPts val="3575"/>
              </a:lnSpc>
            </a:pPr>
            <a:r>
              <a:rPr lang="en-US" sz="2979">
                <a:solidFill>
                  <a:srgbClr val="000000"/>
                </a:solidFill>
                <a:latin typeface="Arimo"/>
                <a:ea typeface="Arimo"/>
                <a:cs typeface="Arimo"/>
                <a:sym typeface="Arimo"/>
              </a:rPr>
              <a:t>팀원들과 소중한 시간을 보낼 수 있어 매우 뜻깊고 유익한 경험이었습니다.</a:t>
            </a:r>
          </a:p>
          <a:p>
            <a:pPr algn="ctr">
              <a:lnSpc>
                <a:spcPts val="3575"/>
              </a:lnSpc>
              <a:spcBef>
                <a:spcPct val="0"/>
              </a:spcBef>
            </a:pPr>
            <a:r>
              <a:rPr lang="en-US" sz="2979">
                <a:solidFill>
                  <a:srgbClr val="000000"/>
                </a:solidFill>
                <a:latin typeface="Arimo"/>
                <a:ea typeface="Arimo"/>
                <a:cs typeface="Arimo"/>
                <a:sym typeface="Arimo"/>
              </a:rPr>
              <a:t>HS 정송민 연구원</a:t>
            </a:r>
          </a:p>
          <a:p>
            <a:pPr algn="ctr">
              <a:lnSpc>
                <a:spcPts val="3575"/>
              </a:lnSpc>
              <a:spcBef>
                <a:spcPct val="0"/>
              </a:spcBef>
            </a:pPr>
            <a:endParaRPr lang="en-US" sz="2979">
              <a:solidFill>
                <a:srgbClr val="000000"/>
              </a:solidFill>
              <a:latin typeface="Arimo"/>
              <a:ea typeface="Arimo"/>
              <a:cs typeface="Arimo"/>
              <a:sym typeface="Arimo"/>
            </a:endParaRPr>
          </a:p>
          <a:p>
            <a:pPr algn="ctr">
              <a:lnSpc>
                <a:spcPts val="3575"/>
              </a:lnSpc>
              <a:spcBef>
                <a:spcPct val="0"/>
              </a:spcBef>
            </a:pPr>
            <a:r>
              <a:rPr lang="en-US" sz="2979">
                <a:solidFill>
                  <a:srgbClr val="000000"/>
                </a:solidFill>
                <a:latin typeface="Arimo"/>
                <a:ea typeface="Arimo"/>
                <a:cs typeface="Arimo"/>
                <a:sym typeface="Arimo"/>
              </a:rPr>
              <a:t>현업에서 나와 새로운 프로젝트를 새로운 팀원들과 진행해보며 많은 인사이트를 얻었고, </a:t>
            </a:r>
          </a:p>
          <a:p>
            <a:pPr algn="ctr">
              <a:lnSpc>
                <a:spcPts val="3575"/>
              </a:lnSpc>
              <a:spcBef>
                <a:spcPct val="0"/>
              </a:spcBef>
            </a:pPr>
            <a:r>
              <a:rPr lang="en-US" sz="2979">
                <a:solidFill>
                  <a:srgbClr val="000000"/>
                </a:solidFill>
                <a:latin typeface="Arimo"/>
                <a:ea typeface="Arimo"/>
                <a:cs typeface="Arimo"/>
                <a:sym typeface="Arimo"/>
              </a:rPr>
              <a:t>소중한 시간을 보낼 수 있어 즐거웠습니다.</a:t>
            </a:r>
          </a:p>
          <a:p>
            <a:pPr algn="ctr">
              <a:lnSpc>
                <a:spcPts val="3575"/>
              </a:lnSpc>
              <a:spcBef>
                <a:spcPct val="0"/>
              </a:spcBef>
            </a:pPr>
            <a:r>
              <a:rPr lang="en-US" sz="2979">
                <a:solidFill>
                  <a:srgbClr val="000000"/>
                </a:solidFill>
                <a:latin typeface="Arimo"/>
                <a:ea typeface="Arimo"/>
                <a:cs typeface="Arimo"/>
                <a:sym typeface="Arimo"/>
              </a:rPr>
              <a:t>MS 윤상현 연구원</a:t>
            </a:r>
          </a:p>
          <a:p>
            <a:pPr algn="l">
              <a:lnSpc>
                <a:spcPts val="3575"/>
              </a:lnSpc>
              <a:spcBef>
                <a:spcPct val="0"/>
              </a:spcBef>
            </a:pPr>
            <a:endParaRPr lang="en-US" sz="2979">
              <a:solidFill>
                <a:srgbClr val="000000"/>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sp>
        <p:nvSpPr>
          <p:cNvPr id="3" name="Freeform 3"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4"/>
            <a:stretch>
              <a:fillRect/>
            </a:stretch>
          </a:blipFill>
        </p:spPr>
        <p:txBody>
          <a:bodyPr/>
          <a:lstStyle/>
          <a:p>
            <a:endParaRPr lang="ko-KR" altLang="en-US"/>
          </a:p>
        </p:txBody>
      </p:sp>
      <p:sp>
        <p:nvSpPr>
          <p:cNvPr id="4" name="Freeform 4" descr="preencoded.png"/>
          <p:cNvSpPr/>
          <p:nvPr/>
        </p:nvSpPr>
        <p:spPr>
          <a:xfrm>
            <a:off x="987879" y="676944"/>
            <a:ext cx="4698567" cy="2286248"/>
          </a:xfrm>
          <a:custGeom>
            <a:avLst/>
            <a:gdLst/>
            <a:ahLst/>
            <a:cxnLst/>
            <a:rect l="l" t="t" r="r" b="b"/>
            <a:pathLst>
              <a:path w="4698567" h="2286248">
                <a:moveTo>
                  <a:pt x="0" y="0"/>
                </a:moveTo>
                <a:lnTo>
                  <a:pt x="4698567" y="0"/>
                </a:lnTo>
                <a:lnTo>
                  <a:pt x="4698567" y="2286248"/>
                </a:lnTo>
                <a:lnTo>
                  <a:pt x="0" y="2286248"/>
                </a:lnTo>
                <a:lnTo>
                  <a:pt x="0" y="0"/>
                </a:lnTo>
                <a:close/>
              </a:path>
            </a:pathLst>
          </a:custGeom>
          <a:blipFill>
            <a:blip r:embed="rId5"/>
            <a:stretch>
              <a:fillRect t="-23" b="-23"/>
            </a:stretch>
          </a:blipFill>
        </p:spPr>
        <p:txBody>
          <a:bodyPr/>
          <a:lstStyle/>
          <a:p>
            <a:endParaRPr lang="ko-KR" altLang="en-US"/>
          </a:p>
        </p:txBody>
      </p:sp>
      <p:sp>
        <p:nvSpPr>
          <p:cNvPr id="5" name="Freeform 5" descr="preencoded.png"/>
          <p:cNvSpPr/>
          <p:nvPr/>
        </p:nvSpPr>
        <p:spPr>
          <a:xfrm>
            <a:off x="4263644" y="1430394"/>
            <a:ext cx="5473153" cy="1381275"/>
          </a:xfrm>
          <a:custGeom>
            <a:avLst/>
            <a:gdLst/>
            <a:ahLst/>
            <a:cxnLst/>
            <a:rect l="l" t="t" r="r" b="b"/>
            <a:pathLst>
              <a:path w="5473153" h="1381275">
                <a:moveTo>
                  <a:pt x="0" y="0"/>
                </a:moveTo>
                <a:lnTo>
                  <a:pt x="5473153" y="0"/>
                </a:lnTo>
                <a:lnTo>
                  <a:pt x="5473153" y="1381275"/>
                </a:lnTo>
                <a:lnTo>
                  <a:pt x="0" y="1381275"/>
                </a:lnTo>
                <a:lnTo>
                  <a:pt x="0" y="0"/>
                </a:lnTo>
                <a:close/>
              </a:path>
            </a:pathLst>
          </a:custGeom>
          <a:blipFill>
            <a:blip r:embed="rId6"/>
            <a:stretch>
              <a:fillRect t="-47" b="-47"/>
            </a:stretch>
          </a:blipFill>
        </p:spPr>
        <p:txBody>
          <a:bodyPr/>
          <a:lstStyle/>
          <a:p>
            <a:endParaRPr lang="ko-KR" altLang="en-US"/>
          </a:p>
        </p:txBody>
      </p:sp>
      <p:grpSp>
        <p:nvGrpSpPr>
          <p:cNvPr id="6" name="Group 6"/>
          <p:cNvGrpSpPr/>
          <p:nvPr/>
        </p:nvGrpSpPr>
        <p:grpSpPr>
          <a:xfrm>
            <a:off x="4684934" y="2998284"/>
            <a:ext cx="11626388" cy="6444771"/>
            <a:chOff x="0" y="0"/>
            <a:chExt cx="15501850" cy="8593028"/>
          </a:xfrm>
        </p:grpSpPr>
        <p:sp>
          <p:nvSpPr>
            <p:cNvPr id="7" name="Freeform 7"/>
            <p:cNvSpPr/>
            <p:nvPr/>
          </p:nvSpPr>
          <p:spPr>
            <a:xfrm>
              <a:off x="0" y="0"/>
              <a:ext cx="15501851" cy="8593028"/>
            </a:xfrm>
            <a:custGeom>
              <a:avLst/>
              <a:gdLst/>
              <a:ahLst/>
              <a:cxnLst/>
              <a:rect l="l" t="t" r="r" b="b"/>
              <a:pathLst>
                <a:path w="15501851" h="8593028">
                  <a:moveTo>
                    <a:pt x="0" y="0"/>
                  </a:moveTo>
                  <a:lnTo>
                    <a:pt x="15501851" y="0"/>
                  </a:lnTo>
                  <a:lnTo>
                    <a:pt x="15501851" y="8593028"/>
                  </a:lnTo>
                  <a:lnTo>
                    <a:pt x="0" y="8593028"/>
                  </a:lnTo>
                  <a:close/>
                </a:path>
              </a:pathLst>
            </a:custGeom>
            <a:solidFill>
              <a:srgbClr val="000000">
                <a:alpha val="0"/>
              </a:srgbClr>
            </a:solidFill>
          </p:spPr>
          <p:txBody>
            <a:bodyPr/>
            <a:lstStyle/>
            <a:p>
              <a:endParaRPr lang="ko-KR" altLang="en-US"/>
            </a:p>
          </p:txBody>
        </p:sp>
        <p:sp>
          <p:nvSpPr>
            <p:cNvPr id="8" name="TextBox 8"/>
            <p:cNvSpPr txBox="1"/>
            <p:nvPr/>
          </p:nvSpPr>
          <p:spPr>
            <a:xfrm>
              <a:off x="0" y="-285750"/>
              <a:ext cx="15501850" cy="8878778"/>
            </a:xfrm>
            <a:prstGeom prst="rect">
              <a:avLst/>
            </a:prstGeom>
          </p:spPr>
          <p:txBody>
            <a:bodyPr lIns="0" tIns="0" rIns="0" bIns="0" rtlCol="0" anchor="t"/>
            <a:lstStyle/>
            <a:p>
              <a:pPr marL="576145" lvl="1" indent="-288072" algn="l">
                <a:lnSpc>
                  <a:spcPts val="8250"/>
                </a:lnSpc>
                <a:buAutoNum type="arabicPeriod"/>
              </a:pPr>
              <a:r>
                <a:rPr lang="en-US" sz="4583" b="1">
                  <a:solidFill>
                    <a:srgbClr val="FFFFFF"/>
                  </a:solidFill>
                  <a:latin typeface="Arimo Bold"/>
                  <a:ea typeface="Arimo Bold"/>
                  <a:cs typeface="Arimo Bold"/>
                  <a:sym typeface="Arimo Bold"/>
                </a:rPr>
                <a:t>주제 및 결과 요약</a:t>
              </a:r>
            </a:p>
            <a:p>
              <a:pPr marL="576145" lvl="1" indent="-288072" algn="l">
                <a:lnSpc>
                  <a:spcPts val="8250"/>
                </a:lnSpc>
                <a:buAutoNum type="arabicPeriod"/>
              </a:pPr>
              <a:r>
                <a:rPr lang="en-US" sz="4583" b="1">
                  <a:solidFill>
                    <a:srgbClr val="FFFFFF"/>
                  </a:solidFill>
                  <a:latin typeface="Arimo Bold"/>
                  <a:ea typeface="Arimo Bold"/>
                  <a:cs typeface="Arimo Bold"/>
                  <a:sym typeface="Arimo Bold"/>
                </a:rPr>
                <a:t>개발 목표 및 개발 결과</a:t>
              </a:r>
            </a:p>
            <a:p>
              <a:pPr marL="576145" lvl="1" indent="-288072" algn="l">
                <a:lnSpc>
                  <a:spcPts val="8250"/>
                </a:lnSpc>
                <a:buAutoNum type="arabicPeriod"/>
              </a:pPr>
              <a:r>
                <a:rPr lang="en-US" sz="4583" b="1">
                  <a:solidFill>
                    <a:srgbClr val="FFFFFF"/>
                  </a:solidFill>
                  <a:latin typeface="Arimo Bold"/>
                  <a:ea typeface="Arimo Bold"/>
                  <a:cs typeface="Arimo Bold"/>
                  <a:sym typeface="Arimo Bold"/>
                </a:rPr>
                <a:t>핵심 기술</a:t>
              </a:r>
            </a:p>
            <a:p>
              <a:pPr marL="576145" lvl="1" indent="-288072" algn="l">
                <a:lnSpc>
                  <a:spcPts val="8250"/>
                </a:lnSpc>
                <a:buAutoNum type="arabicPeriod"/>
              </a:pPr>
              <a:r>
                <a:rPr lang="en-US" sz="4583" b="1">
                  <a:solidFill>
                    <a:srgbClr val="FFFFFF"/>
                  </a:solidFill>
                  <a:latin typeface="Arimo Bold"/>
                  <a:ea typeface="Arimo Bold"/>
                  <a:cs typeface="Arimo Bold"/>
                  <a:sym typeface="Arimo Bold"/>
                </a:rPr>
                <a:t>결과 분석 및 기대 효과</a:t>
              </a:r>
            </a:p>
            <a:p>
              <a:pPr marL="576145" lvl="1" indent="-288072" algn="l">
                <a:lnSpc>
                  <a:spcPts val="8250"/>
                </a:lnSpc>
                <a:buAutoNum type="arabicPeriod"/>
              </a:pPr>
              <a:r>
                <a:rPr lang="en-US" sz="4583" b="1">
                  <a:solidFill>
                    <a:srgbClr val="FFFFFF"/>
                  </a:solidFill>
                  <a:latin typeface="Arimo Bold"/>
                  <a:ea typeface="Arimo Bold"/>
                  <a:cs typeface="Arimo Bold"/>
                  <a:sym typeface="Arimo Bold"/>
                </a:rPr>
                <a:t>향후 연구 과제</a:t>
              </a:r>
            </a:p>
            <a:p>
              <a:pPr marL="576145" lvl="1" indent="-288072" algn="l">
                <a:lnSpc>
                  <a:spcPts val="8250"/>
                </a:lnSpc>
                <a:buAutoNum type="arabicPeriod"/>
              </a:pPr>
              <a:r>
                <a:rPr lang="en-US" sz="4583" b="1">
                  <a:solidFill>
                    <a:srgbClr val="FFFFFF"/>
                  </a:solidFill>
                  <a:latin typeface="Arimo Bold"/>
                  <a:ea typeface="Arimo Bold"/>
                  <a:cs typeface="Arimo Bold"/>
                  <a:sym typeface="Arimo Bold"/>
                </a:rPr>
                <a:t>프로젝트 수행 후기</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1149938"/>
            <a:chOff x="0" y="0"/>
            <a:chExt cx="19711399" cy="1533251"/>
          </a:xfrm>
        </p:grpSpPr>
        <p:sp>
          <p:nvSpPr>
            <p:cNvPr id="4" name="Freeform 4"/>
            <p:cNvSpPr/>
            <p:nvPr/>
          </p:nvSpPr>
          <p:spPr>
            <a:xfrm>
              <a:off x="0" y="0"/>
              <a:ext cx="19711398" cy="1533251"/>
            </a:xfrm>
            <a:custGeom>
              <a:avLst/>
              <a:gdLst/>
              <a:ahLst/>
              <a:cxnLst/>
              <a:rect l="l" t="t" r="r" b="b"/>
              <a:pathLst>
                <a:path w="19711398" h="1533251">
                  <a:moveTo>
                    <a:pt x="0" y="0"/>
                  </a:moveTo>
                  <a:lnTo>
                    <a:pt x="19711398" y="0"/>
                  </a:lnTo>
                  <a:lnTo>
                    <a:pt x="19711398" y="1533251"/>
                  </a:lnTo>
                  <a:lnTo>
                    <a:pt x="0" y="1533251"/>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571351"/>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1. 주제 및 결과 요약</a:t>
              </a:r>
            </a:p>
          </p:txBody>
        </p:sp>
      </p:grpSp>
      <p:grpSp>
        <p:nvGrpSpPr>
          <p:cNvPr id="6" name="Group 6"/>
          <p:cNvGrpSpPr/>
          <p:nvPr/>
        </p:nvGrpSpPr>
        <p:grpSpPr>
          <a:xfrm>
            <a:off x="761652" y="3619497"/>
            <a:ext cx="9299902" cy="1362883"/>
            <a:chOff x="0" y="0"/>
            <a:chExt cx="2449357" cy="358949"/>
          </a:xfrm>
        </p:grpSpPr>
        <p:sp>
          <p:nvSpPr>
            <p:cNvPr id="7" name="Freeform 7"/>
            <p:cNvSpPr/>
            <p:nvPr/>
          </p:nvSpPr>
          <p:spPr>
            <a:xfrm>
              <a:off x="0" y="0"/>
              <a:ext cx="2449357" cy="358949"/>
            </a:xfrm>
            <a:custGeom>
              <a:avLst/>
              <a:gdLst/>
              <a:ahLst/>
              <a:cxnLst/>
              <a:rect l="l" t="t" r="r" b="b"/>
              <a:pathLst>
                <a:path w="2449357" h="358949">
                  <a:moveTo>
                    <a:pt x="10822" y="0"/>
                  </a:moveTo>
                  <a:lnTo>
                    <a:pt x="2438535" y="0"/>
                  </a:lnTo>
                  <a:cubicBezTo>
                    <a:pt x="2444512" y="0"/>
                    <a:pt x="2449357" y="4845"/>
                    <a:pt x="2449357" y="10822"/>
                  </a:cubicBezTo>
                  <a:lnTo>
                    <a:pt x="2449357" y="348126"/>
                  </a:lnTo>
                  <a:cubicBezTo>
                    <a:pt x="2449357" y="350997"/>
                    <a:pt x="2448217" y="353749"/>
                    <a:pt x="2446187" y="355779"/>
                  </a:cubicBezTo>
                  <a:cubicBezTo>
                    <a:pt x="2444158" y="357808"/>
                    <a:pt x="2441405" y="358949"/>
                    <a:pt x="2438535" y="358949"/>
                  </a:cubicBezTo>
                  <a:lnTo>
                    <a:pt x="10822" y="358949"/>
                  </a:lnTo>
                  <a:cubicBezTo>
                    <a:pt x="4845" y="358949"/>
                    <a:pt x="0" y="354103"/>
                    <a:pt x="0" y="348126"/>
                  </a:cubicBezTo>
                  <a:lnTo>
                    <a:pt x="0" y="10822"/>
                  </a:lnTo>
                  <a:cubicBezTo>
                    <a:pt x="0" y="4845"/>
                    <a:pt x="4845" y="0"/>
                    <a:pt x="10822" y="0"/>
                  </a:cubicBezTo>
                  <a:close/>
                </a:path>
              </a:pathLst>
            </a:custGeom>
            <a:solidFill>
              <a:srgbClr val="FFFFFF"/>
            </a:solidFill>
            <a:ln cap="sq">
              <a:noFill/>
              <a:prstDash val="solid"/>
              <a:miter/>
            </a:ln>
          </p:spPr>
          <p:txBody>
            <a:bodyPr/>
            <a:lstStyle/>
            <a:p>
              <a:endParaRPr lang="ko-KR" altLang="en-US"/>
            </a:p>
          </p:txBody>
        </p:sp>
        <p:sp>
          <p:nvSpPr>
            <p:cNvPr id="8" name="TextBox 8"/>
            <p:cNvSpPr txBox="1"/>
            <p:nvPr/>
          </p:nvSpPr>
          <p:spPr>
            <a:xfrm>
              <a:off x="0" y="-38100"/>
              <a:ext cx="2449357" cy="397049"/>
            </a:xfrm>
            <a:prstGeom prst="rect">
              <a:avLst/>
            </a:prstGeom>
          </p:spPr>
          <p:txBody>
            <a:bodyPr lIns="50800" tIns="50800" rIns="50800" bIns="50800" rtlCol="0" anchor="ctr"/>
            <a:lstStyle/>
            <a:p>
              <a:pPr algn="ctr">
                <a:lnSpc>
                  <a:spcPts val="4500"/>
                </a:lnSpc>
              </a:pPr>
              <a:endParaRPr/>
            </a:p>
          </p:txBody>
        </p:sp>
      </p:grpSp>
      <p:grpSp>
        <p:nvGrpSpPr>
          <p:cNvPr id="9" name="Group 9"/>
          <p:cNvGrpSpPr/>
          <p:nvPr/>
        </p:nvGrpSpPr>
        <p:grpSpPr>
          <a:xfrm>
            <a:off x="2493536" y="1931189"/>
            <a:ext cx="3986772" cy="1309052"/>
            <a:chOff x="0" y="0"/>
            <a:chExt cx="1237708" cy="406400"/>
          </a:xfrm>
        </p:grpSpPr>
        <p:sp>
          <p:nvSpPr>
            <p:cNvPr id="10" name="Freeform 10"/>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11" name="TextBox 11"/>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프로젝트 배경</a:t>
              </a:r>
            </a:p>
          </p:txBody>
        </p:sp>
      </p:grpSp>
      <p:sp>
        <p:nvSpPr>
          <p:cNvPr id="12" name="Freeform 12"/>
          <p:cNvSpPr/>
          <p:nvPr/>
        </p:nvSpPr>
        <p:spPr>
          <a:xfrm>
            <a:off x="10681005" y="1931189"/>
            <a:ext cx="5908116" cy="7905059"/>
          </a:xfrm>
          <a:custGeom>
            <a:avLst/>
            <a:gdLst/>
            <a:ahLst/>
            <a:cxnLst/>
            <a:rect l="l" t="t" r="r" b="b"/>
            <a:pathLst>
              <a:path w="5908116" h="7905059">
                <a:moveTo>
                  <a:pt x="0" y="0"/>
                </a:moveTo>
                <a:lnTo>
                  <a:pt x="5908115" y="0"/>
                </a:lnTo>
                <a:lnTo>
                  <a:pt x="5908115" y="7905059"/>
                </a:lnTo>
                <a:lnTo>
                  <a:pt x="0" y="7905059"/>
                </a:lnTo>
                <a:lnTo>
                  <a:pt x="0" y="0"/>
                </a:lnTo>
                <a:close/>
              </a:path>
            </a:pathLst>
          </a:custGeom>
          <a:blipFill>
            <a:blip r:embed="rId4"/>
            <a:stretch>
              <a:fillRect/>
            </a:stretch>
          </a:blipFill>
        </p:spPr>
        <p:txBody>
          <a:bodyPr/>
          <a:lstStyle/>
          <a:p>
            <a:endParaRPr lang="ko-KR" altLang="en-US"/>
          </a:p>
        </p:txBody>
      </p:sp>
      <p:grpSp>
        <p:nvGrpSpPr>
          <p:cNvPr id="13" name="Group 13"/>
          <p:cNvGrpSpPr/>
          <p:nvPr/>
        </p:nvGrpSpPr>
        <p:grpSpPr>
          <a:xfrm>
            <a:off x="2008228" y="7496981"/>
            <a:ext cx="970615" cy="970615"/>
            <a:chOff x="0" y="0"/>
            <a:chExt cx="812800" cy="812800"/>
          </a:xfrm>
        </p:grpSpPr>
        <p:sp>
          <p:nvSpPr>
            <p:cNvPr id="14" name="Freeform 1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50034"/>
            </a:solidFill>
          </p:spPr>
          <p:txBody>
            <a:bodyPr/>
            <a:lstStyle/>
            <a:p>
              <a:endParaRPr lang="ko-KR" altLang="en-US"/>
            </a:p>
          </p:txBody>
        </p:sp>
        <p:sp>
          <p:nvSpPr>
            <p:cNvPr id="15" name="TextBox 15"/>
            <p:cNvSpPr txBox="1"/>
            <p:nvPr/>
          </p:nvSpPr>
          <p:spPr>
            <a:xfrm>
              <a:off x="0" y="174625"/>
              <a:ext cx="711200" cy="434975"/>
            </a:xfrm>
            <a:prstGeom prst="rect">
              <a:avLst/>
            </a:prstGeom>
          </p:spPr>
          <p:txBody>
            <a:bodyPr lIns="50800" tIns="50800" rIns="50800" bIns="50800" rtlCol="0" anchor="ctr"/>
            <a:lstStyle/>
            <a:p>
              <a:pPr algn="ctr">
                <a:lnSpc>
                  <a:spcPts val="2250"/>
                </a:lnSpc>
              </a:pPr>
              <a:endParaRPr/>
            </a:p>
          </p:txBody>
        </p:sp>
      </p:grpSp>
      <p:sp>
        <p:nvSpPr>
          <p:cNvPr id="16" name="TextBox 16"/>
          <p:cNvSpPr txBox="1"/>
          <p:nvPr/>
        </p:nvSpPr>
        <p:spPr>
          <a:xfrm>
            <a:off x="761652" y="3735541"/>
            <a:ext cx="9144348" cy="981075"/>
          </a:xfrm>
          <a:prstGeom prst="rect">
            <a:avLst/>
          </a:prstGeom>
        </p:spPr>
        <p:txBody>
          <a:bodyPr wrap="square" lIns="0" tIns="0" rIns="0" bIns="0" rtlCol="0" anchor="t">
            <a:spAutoFit/>
          </a:bodyPr>
          <a:lstStyle/>
          <a:p>
            <a:pPr marL="809625" lvl="1" indent="-404812" algn="r">
              <a:lnSpc>
                <a:spcPts val="4500"/>
              </a:lnSpc>
              <a:buFont typeface="Arial"/>
              <a:buChar char="•"/>
            </a:pPr>
            <a:r>
              <a:rPr lang="en-US" sz="3750" dirty="0">
                <a:solidFill>
                  <a:srgbClr val="000000"/>
                </a:solidFill>
                <a:latin typeface="Arimo"/>
                <a:ea typeface="Arimo"/>
                <a:cs typeface="Arimo"/>
                <a:sym typeface="Arimo"/>
              </a:rPr>
              <a:t>24년도 “</a:t>
            </a:r>
            <a:r>
              <a:rPr lang="en-US" sz="3750" dirty="0" err="1">
                <a:solidFill>
                  <a:srgbClr val="000000"/>
                </a:solidFill>
                <a:latin typeface="Arimo"/>
                <a:ea typeface="Arimo"/>
                <a:cs typeface="Arimo"/>
                <a:sym typeface="Arimo"/>
              </a:rPr>
              <a:t>무선</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데이터</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트래픽</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통계</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현황</a:t>
            </a:r>
            <a:r>
              <a:rPr lang="en-US" sz="3750" dirty="0">
                <a:solidFill>
                  <a:srgbClr val="000000"/>
                </a:solidFill>
                <a:latin typeface="Arimo"/>
                <a:ea typeface="Arimo"/>
                <a:cs typeface="Arimo"/>
                <a:sym typeface="Arimo"/>
              </a:rPr>
              <a:t>“</a:t>
            </a:r>
          </a:p>
          <a:p>
            <a:pPr algn="r">
              <a:lnSpc>
                <a:spcPts val="2940"/>
              </a:lnSpc>
            </a:pPr>
            <a:r>
              <a:rPr lang="en-US" sz="2450" dirty="0" err="1">
                <a:solidFill>
                  <a:srgbClr val="000000"/>
                </a:solidFill>
                <a:latin typeface="Arimo"/>
                <a:ea typeface="Arimo"/>
                <a:cs typeface="Arimo"/>
                <a:sym typeface="Arimo"/>
              </a:rPr>
              <a:t>과학기술정보통신부</a:t>
            </a:r>
            <a:endParaRPr lang="en-US" sz="2450" dirty="0">
              <a:solidFill>
                <a:srgbClr val="000000"/>
              </a:solidFill>
              <a:latin typeface="Arimo"/>
              <a:ea typeface="Arimo"/>
              <a:cs typeface="Arimo"/>
              <a:sym typeface="Arimo"/>
            </a:endParaRPr>
          </a:p>
        </p:txBody>
      </p:sp>
      <p:sp>
        <p:nvSpPr>
          <p:cNvPr id="17" name="TextBox 17"/>
          <p:cNvSpPr txBox="1"/>
          <p:nvPr/>
        </p:nvSpPr>
        <p:spPr>
          <a:xfrm>
            <a:off x="3311017" y="7658438"/>
            <a:ext cx="5908115" cy="577081"/>
          </a:xfrm>
          <a:prstGeom prst="rect">
            <a:avLst/>
          </a:prstGeom>
        </p:spPr>
        <p:txBody>
          <a:bodyPr wrap="square" lIns="0" tIns="0" rIns="0" bIns="0" rtlCol="0" anchor="t">
            <a:spAutoFit/>
          </a:bodyPr>
          <a:lstStyle/>
          <a:p>
            <a:pPr algn="ctr">
              <a:lnSpc>
                <a:spcPts val="4500"/>
              </a:lnSpc>
              <a:spcBef>
                <a:spcPct val="0"/>
              </a:spcBef>
            </a:pPr>
            <a:r>
              <a:rPr lang="en-US" sz="3750" dirty="0" err="1">
                <a:solidFill>
                  <a:srgbClr val="000000"/>
                </a:solidFill>
                <a:latin typeface="Arimo"/>
                <a:ea typeface="Arimo"/>
                <a:cs typeface="Arimo"/>
                <a:sym typeface="Arimo"/>
              </a:rPr>
              <a:t>바야흐로</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동영상의</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시대</a:t>
            </a:r>
            <a:endParaRPr lang="en-US" sz="3750" dirty="0">
              <a:solidFill>
                <a:srgbClr val="000000"/>
              </a:solidFill>
              <a:latin typeface="Arimo"/>
              <a:ea typeface="Arimo"/>
              <a:cs typeface="Arimo"/>
              <a:sym typeface="Arimo"/>
            </a:endParaRPr>
          </a:p>
        </p:txBody>
      </p:sp>
      <p:sp>
        <p:nvSpPr>
          <p:cNvPr id="18" name="TextBox 18"/>
          <p:cNvSpPr txBox="1"/>
          <p:nvPr/>
        </p:nvSpPr>
        <p:spPr>
          <a:xfrm>
            <a:off x="761652" y="5496731"/>
            <a:ext cx="9744909" cy="1333500"/>
          </a:xfrm>
          <a:prstGeom prst="rect">
            <a:avLst/>
          </a:prstGeom>
        </p:spPr>
        <p:txBody>
          <a:bodyPr lIns="0" tIns="0" rIns="0" bIns="0" rtlCol="0" anchor="t">
            <a:spAutoFit/>
          </a:bodyPr>
          <a:lstStyle/>
          <a:p>
            <a:pPr algn="l">
              <a:lnSpc>
                <a:spcPts val="3516"/>
              </a:lnSpc>
              <a:spcBef>
                <a:spcPct val="0"/>
              </a:spcBef>
            </a:pPr>
            <a:r>
              <a:rPr lang="en-US" sz="2930" dirty="0" err="1">
                <a:solidFill>
                  <a:srgbClr val="000000"/>
                </a:solidFill>
                <a:latin typeface="Arimo"/>
                <a:ea typeface="Arimo"/>
                <a:cs typeface="Arimo"/>
                <a:sym typeface="Arimo"/>
              </a:rPr>
              <a:t>동영상</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무선</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트래픽</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증가의</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주요인은</a:t>
            </a:r>
            <a:r>
              <a:rPr lang="en-US" sz="2930" dirty="0">
                <a:solidFill>
                  <a:srgbClr val="000000"/>
                </a:solidFill>
                <a:latin typeface="Arimo"/>
                <a:ea typeface="Arimo"/>
                <a:cs typeface="Arimo"/>
                <a:sym typeface="Arimo"/>
              </a:rPr>
              <a:t> </a:t>
            </a:r>
          </a:p>
          <a:p>
            <a:pPr algn="l">
              <a:lnSpc>
                <a:spcPts val="3516"/>
              </a:lnSpc>
              <a:spcBef>
                <a:spcPct val="0"/>
              </a:spcBef>
            </a:pPr>
            <a:r>
              <a:rPr lang="en-US" sz="2930" dirty="0" err="1">
                <a:solidFill>
                  <a:srgbClr val="000000"/>
                </a:solidFill>
                <a:latin typeface="Arimo"/>
                <a:ea typeface="Arimo"/>
                <a:cs typeface="Arimo"/>
                <a:sym typeface="Arimo"/>
              </a:rPr>
              <a:t>매년</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평균</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시청시간·이용빈도가</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늘어나는</a:t>
            </a:r>
            <a:r>
              <a:rPr lang="en-US" sz="2930" dirty="0">
                <a:solidFill>
                  <a:srgbClr val="000000"/>
                </a:solidFill>
                <a:latin typeface="Arimo"/>
                <a:ea typeface="Arimo"/>
                <a:cs typeface="Arimo"/>
                <a:sym typeface="Arimo"/>
              </a:rPr>
              <a:t> </a:t>
            </a:r>
          </a:p>
          <a:p>
            <a:pPr algn="l">
              <a:lnSpc>
                <a:spcPts val="3516"/>
              </a:lnSpc>
              <a:spcBef>
                <a:spcPct val="0"/>
              </a:spcBef>
            </a:pPr>
            <a:r>
              <a:rPr lang="en-US" sz="2930" dirty="0" err="1">
                <a:solidFill>
                  <a:srgbClr val="000000"/>
                </a:solidFill>
                <a:latin typeface="Arimo"/>
                <a:ea typeface="Arimo"/>
                <a:cs typeface="Arimo"/>
                <a:sym typeface="Arimo"/>
              </a:rPr>
              <a:t>유튜브·넷플릭스</a:t>
            </a:r>
            <a:r>
              <a:rPr lang="en-US" sz="2930" dirty="0">
                <a:solidFill>
                  <a:srgbClr val="000000"/>
                </a:solidFill>
                <a:latin typeface="Arimo"/>
                <a:ea typeface="Arimo"/>
                <a:cs typeface="Arimo"/>
                <a:sym typeface="Arimo"/>
              </a:rPr>
              <a:t> 등 OTT(</a:t>
            </a:r>
            <a:r>
              <a:rPr lang="en-US" sz="2930" dirty="0" err="1">
                <a:solidFill>
                  <a:srgbClr val="000000"/>
                </a:solidFill>
                <a:latin typeface="Arimo"/>
                <a:ea typeface="Arimo"/>
                <a:cs typeface="Arimo"/>
                <a:sym typeface="Arimo"/>
              </a:rPr>
              <a:t>온라인동영상서비스</a:t>
            </a:r>
            <a:r>
              <a:rPr lang="en-US" sz="2930" dirty="0">
                <a:solidFill>
                  <a:srgbClr val="000000"/>
                </a:solidFill>
                <a:latin typeface="Arimo"/>
                <a:ea typeface="Arimo"/>
                <a:cs typeface="Arimo"/>
                <a:sym typeface="Arimo"/>
              </a:rPr>
              <a:t>)의 </a:t>
            </a:r>
            <a:r>
              <a:rPr lang="en-US" sz="2930" dirty="0" err="1">
                <a:solidFill>
                  <a:srgbClr val="000000"/>
                </a:solidFill>
                <a:latin typeface="Arimo"/>
                <a:ea typeface="Arimo"/>
                <a:cs typeface="Arimo"/>
                <a:sym typeface="Arimo"/>
              </a:rPr>
              <a:t>약진으로</a:t>
            </a:r>
            <a:r>
              <a:rPr lang="en-US" sz="2930" dirty="0">
                <a:solidFill>
                  <a:srgbClr val="000000"/>
                </a:solidFill>
                <a:latin typeface="Arimo"/>
                <a:ea typeface="Arimo"/>
                <a:cs typeface="Arimo"/>
                <a:sym typeface="Arimo"/>
              </a:rPr>
              <a:t> </a:t>
            </a:r>
            <a:r>
              <a:rPr lang="en-US" sz="2930" dirty="0" err="1">
                <a:solidFill>
                  <a:srgbClr val="000000"/>
                </a:solidFill>
                <a:latin typeface="Arimo"/>
                <a:ea typeface="Arimo"/>
                <a:cs typeface="Arimo"/>
                <a:sym typeface="Arimo"/>
              </a:rPr>
              <a:t>지목</a:t>
            </a:r>
            <a:endParaRPr lang="en-US" sz="2930" dirty="0">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1149938"/>
            <a:chOff x="0" y="0"/>
            <a:chExt cx="19711399" cy="1533251"/>
          </a:xfrm>
        </p:grpSpPr>
        <p:sp>
          <p:nvSpPr>
            <p:cNvPr id="4" name="Freeform 4"/>
            <p:cNvSpPr/>
            <p:nvPr/>
          </p:nvSpPr>
          <p:spPr>
            <a:xfrm>
              <a:off x="0" y="0"/>
              <a:ext cx="19711398" cy="1533251"/>
            </a:xfrm>
            <a:custGeom>
              <a:avLst/>
              <a:gdLst/>
              <a:ahLst/>
              <a:cxnLst/>
              <a:rect l="l" t="t" r="r" b="b"/>
              <a:pathLst>
                <a:path w="19711398" h="1533251">
                  <a:moveTo>
                    <a:pt x="0" y="0"/>
                  </a:moveTo>
                  <a:lnTo>
                    <a:pt x="19711398" y="0"/>
                  </a:lnTo>
                  <a:lnTo>
                    <a:pt x="19711398" y="1533251"/>
                  </a:lnTo>
                  <a:lnTo>
                    <a:pt x="0" y="1533251"/>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571351"/>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1. 주제 및 결과 요약</a:t>
              </a:r>
            </a:p>
          </p:txBody>
        </p:sp>
      </p:grpSp>
      <p:grpSp>
        <p:nvGrpSpPr>
          <p:cNvPr id="6" name="Group 6"/>
          <p:cNvGrpSpPr/>
          <p:nvPr/>
        </p:nvGrpSpPr>
        <p:grpSpPr>
          <a:xfrm>
            <a:off x="2493536" y="5372248"/>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프로젝트 목표</a:t>
              </a:r>
            </a:p>
          </p:txBody>
        </p:sp>
      </p:grpSp>
      <p:grpSp>
        <p:nvGrpSpPr>
          <p:cNvPr id="9" name="Group 9"/>
          <p:cNvGrpSpPr/>
          <p:nvPr/>
        </p:nvGrpSpPr>
        <p:grpSpPr>
          <a:xfrm>
            <a:off x="761652" y="7062300"/>
            <a:ext cx="9299902" cy="2567859"/>
            <a:chOff x="0" y="0"/>
            <a:chExt cx="2449357" cy="676309"/>
          </a:xfrm>
        </p:grpSpPr>
        <p:sp>
          <p:nvSpPr>
            <p:cNvPr id="10" name="Freeform 10"/>
            <p:cNvSpPr/>
            <p:nvPr/>
          </p:nvSpPr>
          <p:spPr>
            <a:xfrm>
              <a:off x="0" y="0"/>
              <a:ext cx="2449357" cy="676309"/>
            </a:xfrm>
            <a:custGeom>
              <a:avLst/>
              <a:gdLst/>
              <a:ahLst/>
              <a:cxnLst/>
              <a:rect l="l" t="t" r="r" b="b"/>
              <a:pathLst>
                <a:path w="2449357" h="676309">
                  <a:moveTo>
                    <a:pt x="10822" y="0"/>
                  </a:moveTo>
                  <a:lnTo>
                    <a:pt x="2438535" y="0"/>
                  </a:lnTo>
                  <a:cubicBezTo>
                    <a:pt x="2444512" y="0"/>
                    <a:pt x="2449357" y="4845"/>
                    <a:pt x="2449357" y="10822"/>
                  </a:cubicBezTo>
                  <a:lnTo>
                    <a:pt x="2449357" y="665486"/>
                  </a:lnTo>
                  <a:cubicBezTo>
                    <a:pt x="2449357" y="668357"/>
                    <a:pt x="2448217" y="671109"/>
                    <a:pt x="2446187" y="673139"/>
                  </a:cubicBezTo>
                  <a:cubicBezTo>
                    <a:pt x="2444158" y="675168"/>
                    <a:pt x="2441405" y="676309"/>
                    <a:pt x="2438535" y="676309"/>
                  </a:cubicBezTo>
                  <a:lnTo>
                    <a:pt x="10822" y="676309"/>
                  </a:lnTo>
                  <a:cubicBezTo>
                    <a:pt x="4845" y="676309"/>
                    <a:pt x="0" y="671463"/>
                    <a:pt x="0" y="665486"/>
                  </a:cubicBezTo>
                  <a:lnTo>
                    <a:pt x="0" y="10822"/>
                  </a:lnTo>
                  <a:cubicBezTo>
                    <a:pt x="0" y="4845"/>
                    <a:pt x="4845" y="0"/>
                    <a:pt x="10822" y="0"/>
                  </a:cubicBezTo>
                  <a:close/>
                </a:path>
              </a:pathLst>
            </a:custGeom>
            <a:solidFill>
              <a:srgbClr val="FFFFFF"/>
            </a:solidFill>
            <a:ln cap="sq">
              <a:noFill/>
              <a:prstDash val="solid"/>
              <a:miter/>
            </a:ln>
          </p:spPr>
          <p:txBody>
            <a:bodyPr/>
            <a:lstStyle/>
            <a:p>
              <a:endParaRPr lang="ko-KR" altLang="en-US"/>
            </a:p>
          </p:txBody>
        </p:sp>
        <p:sp>
          <p:nvSpPr>
            <p:cNvPr id="11" name="TextBox 11"/>
            <p:cNvSpPr txBox="1"/>
            <p:nvPr/>
          </p:nvSpPr>
          <p:spPr>
            <a:xfrm>
              <a:off x="0" y="-38100"/>
              <a:ext cx="2449357" cy="714409"/>
            </a:xfrm>
            <a:prstGeom prst="rect">
              <a:avLst/>
            </a:prstGeom>
          </p:spPr>
          <p:txBody>
            <a:bodyPr lIns="50800" tIns="50800" rIns="50800" bIns="50800" rtlCol="0" anchor="ctr"/>
            <a:lstStyle/>
            <a:p>
              <a:pPr algn="ctr">
                <a:lnSpc>
                  <a:spcPts val="4500"/>
                </a:lnSpc>
              </a:pPr>
              <a:endParaRPr/>
            </a:p>
          </p:txBody>
        </p:sp>
      </p:grpSp>
      <p:grpSp>
        <p:nvGrpSpPr>
          <p:cNvPr id="12" name="Group 12"/>
          <p:cNvGrpSpPr/>
          <p:nvPr/>
        </p:nvGrpSpPr>
        <p:grpSpPr>
          <a:xfrm>
            <a:off x="761652" y="3619497"/>
            <a:ext cx="9299902" cy="1362883"/>
            <a:chOff x="0" y="0"/>
            <a:chExt cx="2449357" cy="358949"/>
          </a:xfrm>
        </p:grpSpPr>
        <p:sp>
          <p:nvSpPr>
            <p:cNvPr id="13" name="Freeform 13"/>
            <p:cNvSpPr/>
            <p:nvPr/>
          </p:nvSpPr>
          <p:spPr>
            <a:xfrm>
              <a:off x="0" y="0"/>
              <a:ext cx="2449357" cy="358949"/>
            </a:xfrm>
            <a:custGeom>
              <a:avLst/>
              <a:gdLst/>
              <a:ahLst/>
              <a:cxnLst/>
              <a:rect l="l" t="t" r="r" b="b"/>
              <a:pathLst>
                <a:path w="2449357" h="358949">
                  <a:moveTo>
                    <a:pt x="10822" y="0"/>
                  </a:moveTo>
                  <a:lnTo>
                    <a:pt x="2438535" y="0"/>
                  </a:lnTo>
                  <a:cubicBezTo>
                    <a:pt x="2444512" y="0"/>
                    <a:pt x="2449357" y="4845"/>
                    <a:pt x="2449357" y="10822"/>
                  </a:cubicBezTo>
                  <a:lnTo>
                    <a:pt x="2449357" y="348126"/>
                  </a:lnTo>
                  <a:cubicBezTo>
                    <a:pt x="2449357" y="350997"/>
                    <a:pt x="2448217" y="353749"/>
                    <a:pt x="2446187" y="355779"/>
                  </a:cubicBezTo>
                  <a:cubicBezTo>
                    <a:pt x="2444158" y="357808"/>
                    <a:pt x="2441405" y="358949"/>
                    <a:pt x="2438535" y="358949"/>
                  </a:cubicBezTo>
                  <a:lnTo>
                    <a:pt x="10822" y="358949"/>
                  </a:lnTo>
                  <a:cubicBezTo>
                    <a:pt x="4845" y="358949"/>
                    <a:pt x="0" y="354103"/>
                    <a:pt x="0" y="348126"/>
                  </a:cubicBezTo>
                  <a:lnTo>
                    <a:pt x="0" y="10822"/>
                  </a:lnTo>
                  <a:cubicBezTo>
                    <a:pt x="0" y="4845"/>
                    <a:pt x="4845" y="0"/>
                    <a:pt x="10822" y="0"/>
                  </a:cubicBezTo>
                  <a:close/>
                </a:path>
              </a:pathLst>
            </a:custGeom>
            <a:solidFill>
              <a:srgbClr val="FFFFFF"/>
            </a:solidFill>
            <a:ln cap="sq">
              <a:noFill/>
              <a:prstDash val="solid"/>
              <a:miter/>
            </a:ln>
          </p:spPr>
          <p:txBody>
            <a:bodyPr/>
            <a:lstStyle/>
            <a:p>
              <a:endParaRPr lang="ko-KR" altLang="en-US"/>
            </a:p>
          </p:txBody>
        </p:sp>
        <p:sp>
          <p:nvSpPr>
            <p:cNvPr id="14" name="TextBox 14"/>
            <p:cNvSpPr txBox="1"/>
            <p:nvPr/>
          </p:nvSpPr>
          <p:spPr>
            <a:xfrm>
              <a:off x="0" y="-38100"/>
              <a:ext cx="2449357" cy="397049"/>
            </a:xfrm>
            <a:prstGeom prst="rect">
              <a:avLst/>
            </a:prstGeom>
          </p:spPr>
          <p:txBody>
            <a:bodyPr lIns="50800" tIns="50800" rIns="50800" bIns="50800" rtlCol="0" anchor="ctr"/>
            <a:lstStyle/>
            <a:p>
              <a:pPr algn="ctr">
                <a:lnSpc>
                  <a:spcPts val="4500"/>
                </a:lnSpc>
              </a:pPr>
              <a:endParaRPr/>
            </a:p>
          </p:txBody>
        </p:sp>
      </p:grpSp>
      <p:grpSp>
        <p:nvGrpSpPr>
          <p:cNvPr id="15" name="Group 15"/>
          <p:cNvGrpSpPr/>
          <p:nvPr/>
        </p:nvGrpSpPr>
        <p:grpSpPr>
          <a:xfrm>
            <a:off x="10542230" y="3619497"/>
            <a:ext cx="7104730" cy="1362883"/>
            <a:chOff x="0" y="0"/>
            <a:chExt cx="1871205" cy="358949"/>
          </a:xfrm>
        </p:grpSpPr>
        <p:sp>
          <p:nvSpPr>
            <p:cNvPr id="16" name="Freeform 16"/>
            <p:cNvSpPr/>
            <p:nvPr/>
          </p:nvSpPr>
          <p:spPr>
            <a:xfrm>
              <a:off x="0" y="0"/>
              <a:ext cx="1871205" cy="358949"/>
            </a:xfrm>
            <a:custGeom>
              <a:avLst/>
              <a:gdLst/>
              <a:ahLst/>
              <a:cxnLst/>
              <a:rect l="l" t="t" r="r" b="b"/>
              <a:pathLst>
                <a:path w="1871205" h="358949">
                  <a:moveTo>
                    <a:pt x="14166" y="0"/>
                  </a:moveTo>
                  <a:lnTo>
                    <a:pt x="1857039" y="0"/>
                  </a:lnTo>
                  <a:cubicBezTo>
                    <a:pt x="1860796" y="0"/>
                    <a:pt x="1864399" y="1492"/>
                    <a:pt x="1867055" y="4149"/>
                  </a:cubicBezTo>
                  <a:cubicBezTo>
                    <a:pt x="1869712" y="6806"/>
                    <a:pt x="1871205" y="10409"/>
                    <a:pt x="1871205" y="14166"/>
                  </a:cubicBezTo>
                  <a:lnTo>
                    <a:pt x="1871205" y="344783"/>
                  </a:lnTo>
                  <a:cubicBezTo>
                    <a:pt x="1871205" y="348540"/>
                    <a:pt x="1869712" y="352143"/>
                    <a:pt x="1867055" y="354800"/>
                  </a:cubicBezTo>
                  <a:cubicBezTo>
                    <a:pt x="1864399" y="357456"/>
                    <a:pt x="1860796" y="358949"/>
                    <a:pt x="1857039" y="358949"/>
                  </a:cubicBezTo>
                  <a:lnTo>
                    <a:pt x="14166" y="358949"/>
                  </a:lnTo>
                  <a:cubicBezTo>
                    <a:pt x="6342" y="358949"/>
                    <a:pt x="0" y="352606"/>
                    <a:pt x="0" y="344783"/>
                  </a:cubicBezTo>
                  <a:lnTo>
                    <a:pt x="0" y="14166"/>
                  </a:lnTo>
                  <a:cubicBezTo>
                    <a:pt x="0" y="10409"/>
                    <a:pt x="1492" y="6806"/>
                    <a:pt x="4149" y="4149"/>
                  </a:cubicBezTo>
                  <a:cubicBezTo>
                    <a:pt x="6806" y="1492"/>
                    <a:pt x="10409" y="0"/>
                    <a:pt x="14166" y="0"/>
                  </a:cubicBezTo>
                  <a:close/>
                </a:path>
              </a:pathLst>
            </a:custGeom>
            <a:solidFill>
              <a:srgbClr val="FFFFFF"/>
            </a:solidFill>
            <a:ln cap="sq">
              <a:noFill/>
              <a:prstDash val="solid"/>
              <a:miter/>
            </a:ln>
          </p:spPr>
          <p:txBody>
            <a:bodyPr/>
            <a:lstStyle/>
            <a:p>
              <a:endParaRPr lang="ko-KR" altLang="en-US"/>
            </a:p>
          </p:txBody>
        </p:sp>
        <p:sp>
          <p:nvSpPr>
            <p:cNvPr id="17" name="TextBox 17"/>
            <p:cNvSpPr txBox="1"/>
            <p:nvPr/>
          </p:nvSpPr>
          <p:spPr>
            <a:xfrm>
              <a:off x="0" y="-38100"/>
              <a:ext cx="1871205" cy="397049"/>
            </a:xfrm>
            <a:prstGeom prst="rect">
              <a:avLst/>
            </a:prstGeom>
          </p:spPr>
          <p:txBody>
            <a:bodyPr lIns="50800" tIns="50800" rIns="50800" bIns="50800" rtlCol="0" anchor="ctr"/>
            <a:lstStyle/>
            <a:p>
              <a:pPr algn="ctr">
                <a:lnSpc>
                  <a:spcPts val="4500"/>
                </a:lnSpc>
              </a:pPr>
              <a:endParaRPr/>
            </a:p>
          </p:txBody>
        </p:sp>
      </p:grpSp>
      <p:grpSp>
        <p:nvGrpSpPr>
          <p:cNvPr id="18" name="Group 18"/>
          <p:cNvGrpSpPr/>
          <p:nvPr/>
        </p:nvGrpSpPr>
        <p:grpSpPr>
          <a:xfrm>
            <a:off x="2493536" y="1931189"/>
            <a:ext cx="3986772" cy="1309052"/>
            <a:chOff x="0" y="0"/>
            <a:chExt cx="1237708" cy="406400"/>
          </a:xfrm>
        </p:grpSpPr>
        <p:sp>
          <p:nvSpPr>
            <p:cNvPr id="19" name="Freeform 19"/>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20" name="TextBox 20"/>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프로젝트 주제</a:t>
              </a:r>
            </a:p>
          </p:txBody>
        </p:sp>
      </p:grpSp>
      <p:grpSp>
        <p:nvGrpSpPr>
          <p:cNvPr id="21" name="Group 21"/>
          <p:cNvGrpSpPr/>
          <p:nvPr/>
        </p:nvGrpSpPr>
        <p:grpSpPr>
          <a:xfrm>
            <a:off x="11951308" y="1932814"/>
            <a:ext cx="3986772" cy="1309052"/>
            <a:chOff x="0" y="0"/>
            <a:chExt cx="1237708" cy="406400"/>
          </a:xfrm>
        </p:grpSpPr>
        <p:sp>
          <p:nvSpPr>
            <p:cNvPr id="22" name="Freeform 22"/>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23" name="TextBox 23"/>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프로젝트 결과</a:t>
              </a:r>
            </a:p>
          </p:txBody>
        </p:sp>
      </p:grpSp>
      <p:sp>
        <p:nvSpPr>
          <p:cNvPr id="24" name="Freeform 24"/>
          <p:cNvSpPr/>
          <p:nvPr/>
        </p:nvSpPr>
        <p:spPr>
          <a:xfrm>
            <a:off x="10749016" y="5372248"/>
            <a:ext cx="6897944" cy="4569888"/>
          </a:xfrm>
          <a:custGeom>
            <a:avLst/>
            <a:gdLst/>
            <a:ahLst/>
            <a:cxnLst/>
            <a:rect l="l" t="t" r="r" b="b"/>
            <a:pathLst>
              <a:path w="6897944" h="4569888">
                <a:moveTo>
                  <a:pt x="0" y="0"/>
                </a:moveTo>
                <a:lnTo>
                  <a:pt x="6897944" y="0"/>
                </a:lnTo>
                <a:lnTo>
                  <a:pt x="6897944" y="4569888"/>
                </a:lnTo>
                <a:lnTo>
                  <a:pt x="0" y="4569888"/>
                </a:lnTo>
                <a:lnTo>
                  <a:pt x="0" y="0"/>
                </a:lnTo>
                <a:close/>
              </a:path>
            </a:pathLst>
          </a:custGeom>
          <a:blipFill>
            <a:blip r:embed="rId4"/>
            <a:stretch>
              <a:fillRect/>
            </a:stretch>
          </a:blipFill>
        </p:spPr>
        <p:txBody>
          <a:bodyPr/>
          <a:lstStyle/>
          <a:p>
            <a:endParaRPr lang="ko-KR" altLang="en-US"/>
          </a:p>
        </p:txBody>
      </p:sp>
      <p:sp>
        <p:nvSpPr>
          <p:cNvPr id="25" name="TextBox 25"/>
          <p:cNvSpPr txBox="1"/>
          <p:nvPr/>
        </p:nvSpPr>
        <p:spPr>
          <a:xfrm>
            <a:off x="525812" y="7138500"/>
            <a:ext cx="9535742" cy="2895600"/>
          </a:xfrm>
          <a:prstGeom prst="rect">
            <a:avLst/>
          </a:prstGeom>
        </p:spPr>
        <p:txBody>
          <a:bodyPr lIns="0" tIns="0" rIns="0" bIns="0" rtlCol="0" anchor="t">
            <a:spAutoFit/>
          </a:bodyPr>
          <a:lstStyle/>
          <a:p>
            <a:pPr marL="809625" lvl="1" indent="-404812" algn="just">
              <a:lnSpc>
                <a:spcPts val="4500"/>
              </a:lnSpc>
              <a:buFont typeface="Arial"/>
              <a:buChar char="•"/>
            </a:pPr>
            <a:r>
              <a:rPr lang="en-US" sz="3750">
                <a:solidFill>
                  <a:srgbClr val="000000"/>
                </a:solidFill>
                <a:latin typeface="Arimo"/>
                <a:ea typeface="Arimo"/>
                <a:cs typeface="Arimo"/>
                <a:sym typeface="Arimo"/>
              </a:rPr>
              <a:t>강의 기반의 Python의 Dash와 Plotly 활용</a:t>
            </a:r>
          </a:p>
          <a:p>
            <a:pPr marL="809625" lvl="1" indent="-404812" algn="just">
              <a:lnSpc>
                <a:spcPts val="4500"/>
              </a:lnSpc>
              <a:buFont typeface="Arial"/>
              <a:buChar char="•"/>
            </a:pPr>
            <a:r>
              <a:rPr lang="en-US" sz="3750">
                <a:solidFill>
                  <a:srgbClr val="000000"/>
                </a:solidFill>
                <a:latin typeface="Arimo"/>
                <a:ea typeface="Arimo"/>
                <a:cs typeface="Arimo"/>
                <a:sym typeface="Arimo"/>
              </a:rPr>
              <a:t>데이터 전처리와 시각화 구현</a:t>
            </a:r>
          </a:p>
          <a:p>
            <a:pPr marL="809625" lvl="1" indent="-404812" algn="just">
              <a:lnSpc>
                <a:spcPts val="4500"/>
              </a:lnSpc>
              <a:buFont typeface="Arial"/>
              <a:buChar char="•"/>
            </a:pPr>
            <a:r>
              <a:rPr lang="en-US" sz="3750">
                <a:solidFill>
                  <a:srgbClr val="000000"/>
                </a:solidFill>
                <a:latin typeface="Arimo"/>
                <a:ea typeface="Arimo"/>
                <a:cs typeface="Arimo"/>
                <a:sym typeface="Arimo"/>
              </a:rPr>
              <a:t>실시간 데이터 기반</a:t>
            </a:r>
          </a:p>
          <a:p>
            <a:pPr marL="809625" lvl="1" indent="-404812" algn="just">
              <a:lnSpc>
                <a:spcPts val="4500"/>
              </a:lnSpc>
              <a:buFont typeface="Arial"/>
              <a:buChar char="•"/>
            </a:pPr>
            <a:r>
              <a:rPr lang="en-US" sz="3750">
                <a:solidFill>
                  <a:srgbClr val="000000"/>
                </a:solidFill>
                <a:latin typeface="Arimo"/>
                <a:ea typeface="Arimo"/>
                <a:cs typeface="Arimo"/>
                <a:sym typeface="Arimo"/>
              </a:rPr>
              <a:t>사용자에게 유용한 인사이트 전달</a:t>
            </a:r>
          </a:p>
          <a:p>
            <a:pPr algn="just">
              <a:lnSpc>
                <a:spcPts val="4500"/>
              </a:lnSpc>
              <a:spcBef>
                <a:spcPct val="0"/>
              </a:spcBef>
            </a:pPr>
            <a:endParaRPr lang="en-US" sz="3750">
              <a:solidFill>
                <a:srgbClr val="000000"/>
              </a:solidFill>
              <a:latin typeface="Arimo"/>
              <a:ea typeface="Arimo"/>
              <a:cs typeface="Arimo"/>
              <a:sym typeface="Arimo"/>
            </a:endParaRPr>
          </a:p>
        </p:txBody>
      </p:sp>
      <p:sp>
        <p:nvSpPr>
          <p:cNvPr id="26" name="TextBox 26"/>
          <p:cNvSpPr txBox="1"/>
          <p:nvPr/>
        </p:nvSpPr>
        <p:spPr>
          <a:xfrm>
            <a:off x="525812" y="3695848"/>
            <a:ext cx="9535742" cy="1114151"/>
          </a:xfrm>
          <a:prstGeom prst="rect">
            <a:avLst/>
          </a:prstGeom>
        </p:spPr>
        <p:txBody>
          <a:bodyPr lIns="0" tIns="0" rIns="0" bIns="0" rtlCol="0" anchor="t">
            <a:spAutoFit/>
          </a:bodyPr>
          <a:lstStyle/>
          <a:p>
            <a:pPr marL="809625" lvl="1" indent="-404812" algn="just">
              <a:lnSpc>
                <a:spcPts val="4500"/>
              </a:lnSpc>
              <a:buFont typeface="Arial"/>
              <a:buChar char="•"/>
            </a:pPr>
            <a:r>
              <a:rPr lang="en-US" sz="3600" dirty="0" err="1">
                <a:solidFill>
                  <a:srgbClr val="000000"/>
                </a:solidFill>
                <a:latin typeface="Arimo"/>
                <a:ea typeface="Arimo"/>
                <a:cs typeface="Arimo"/>
                <a:sym typeface="Arimo"/>
              </a:rPr>
              <a:t>학습</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내용을</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활용하여</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유의미한</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정보</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공유</a:t>
            </a:r>
            <a:endParaRPr lang="en-US" sz="3600" dirty="0">
              <a:solidFill>
                <a:srgbClr val="000000"/>
              </a:solidFill>
              <a:latin typeface="Arimo"/>
              <a:ea typeface="Arimo"/>
              <a:cs typeface="Arimo"/>
              <a:sym typeface="Arimo"/>
            </a:endParaRPr>
          </a:p>
          <a:p>
            <a:pPr marL="809625" lvl="1" indent="-404812" algn="just">
              <a:lnSpc>
                <a:spcPts val="4500"/>
              </a:lnSpc>
              <a:buFont typeface="Arial"/>
              <a:buChar char="•"/>
            </a:pPr>
            <a:r>
              <a:rPr lang="en-US" sz="3600" dirty="0" err="1">
                <a:solidFill>
                  <a:srgbClr val="000000"/>
                </a:solidFill>
                <a:latin typeface="Arimo"/>
                <a:ea typeface="Arimo"/>
                <a:cs typeface="Arimo"/>
                <a:sym typeface="Arimo"/>
              </a:rPr>
              <a:t>일반</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사용자에게</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흥미로운</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콘텐츠</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제공</a:t>
            </a:r>
            <a:endParaRPr lang="en-US" sz="3750" dirty="0">
              <a:solidFill>
                <a:srgbClr val="000000"/>
              </a:solidFill>
              <a:latin typeface="Arimo"/>
              <a:ea typeface="Arimo"/>
              <a:cs typeface="Arimo"/>
              <a:sym typeface="Arimo"/>
            </a:endParaRPr>
          </a:p>
        </p:txBody>
      </p:sp>
      <p:sp>
        <p:nvSpPr>
          <p:cNvPr id="27" name="TextBox 27"/>
          <p:cNvSpPr txBox="1"/>
          <p:nvPr/>
        </p:nvSpPr>
        <p:spPr>
          <a:xfrm>
            <a:off x="10242427" y="3695848"/>
            <a:ext cx="7197746" cy="1102610"/>
          </a:xfrm>
          <a:prstGeom prst="rect">
            <a:avLst/>
          </a:prstGeom>
        </p:spPr>
        <p:txBody>
          <a:bodyPr lIns="0" tIns="0" rIns="0" bIns="0" rtlCol="0" anchor="t">
            <a:spAutoFit/>
          </a:bodyPr>
          <a:lstStyle/>
          <a:p>
            <a:pPr marL="809625" lvl="1" indent="-404812" algn="just">
              <a:lnSpc>
                <a:spcPts val="4500"/>
              </a:lnSpc>
              <a:buFont typeface="Arial"/>
              <a:buChar char="•"/>
            </a:pPr>
            <a:r>
              <a:rPr lang="en-US" sz="3200" dirty="0" err="1">
                <a:solidFill>
                  <a:srgbClr val="000000"/>
                </a:solidFill>
                <a:latin typeface="Arimo"/>
                <a:ea typeface="Arimo"/>
                <a:cs typeface="Arimo"/>
                <a:sym typeface="Arimo"/>
              </a:rPr>
              <a:t>다양한</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차트</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활용한</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데이터</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정렬</a:t>
            </a:r>
            <a:endParaRPr lang="en-US" sz="3200" dirty="0">
              <a:solidFill>
                <a:srgbClr val="000000"/>
              </a:solidFill>
              <a:latin typeface="Arimo"/>
              <a:ea typeface="Arimo"/>
              <a:cs typeface="Arimo"/>
              <a:sym typeface="Arimo"/>
            </a:endParaRPr>
          </a:p>
          <a:p>
            <a:pPr marL="809625" lvl="1" indent="-404812" algn="just">
              <a:lnSpc>
                <a:spcPts val="4500"/>
              </a:lnSpc>
              <a:buFont typeface="Arial"/>
              <a:buChar char="•"/>
            </a:pPr>
            <a:r>
              <a:rPr lang="en-US" sz="3200" dirty="0" err="1">
                <a:solidFill>
                  <a:srgbClr val="000000"/>
                </a:solidFill>
                <a:latin typeface="Arimo"/>
                <a:ea typeface="Arimo"/>
                <a:cs typeface="Arimo"/>
                <a:sym typeface="Arimo"/>
              </a:rPr>
              <a:t>여러</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관점에서</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트렌드</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비교·분석</a:t>
            </a:r>
            <a:endParaRPr lang="en-US" sz="3200" dirty="0">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2. 개발 목표 및 개발 결과</a:t>
              </a:r>
            </a:p>
          </p:txBody>
        </p:sp>
      </p:grpSp>
      <p:grpSp>
        <p:nvGrpSpPr>
          <p:cNvPr id="6" name="Group 6"/>
          <p:cNvGrpSpPr/>
          <p:nvPr/>
        </p:nvGrpSpPr>
        <p:grpSpPr>
          <a:xfrm>
            <a:off x="2493536" y="1931189"/>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개발 목표</a:t>
              </a:r>
            </a:p>
          </p:txBody>
        </p:sp>
      </p:grpSp>
      <p:grpSp>
        <p:nvGrpSpPr>
          <p:cNvPr id="9" name="Group 9"/>
          <p:cNvGrpSpPr/>
          <p:nvPr/>
        </p:nvGrpSpPr>
        <p:grpSpPr>
          <a:xfrm>
            <a:off x="11951308" y="1932814"/>
            <a:ext cx="3986772" cy="1309052"/>
            <a:chOff x="0" y="0"/>
            <a:chExt cx="1237708" cy="406400"/>
          </a:xfrm>
        </p:grpSpPr>
        <p:sp>
          <p:nvSpPr>
            <p:cNvPr id="10" name="Freeform 10"/>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11" name="TextBox 11"/>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개발 결과</a:t>
              </a:r>
            </a:p>
          </p:txBody>
        </p:sp>
      </p:grpSp>
      <p:grpSp>
        <p:nvGrpSpPr>
          <p:cNvPr id="12" name="Group 12"/>
          <p:cNvGrpSpPr/>
          <p:nvPr/>
        </p:nvGrpSpPr>
        <p:grpSpPr>
          <a:xfrm>
            <a:off x="1961252" y="3453053"/>
            <a:ext cx="5051339" cy="1103148"/>
            <a:chOff x="0" y="0"/>
            <a:chExt cx="1435814" cy="313563"/>
          </a:xfrm>
        </p:grpSpPr>
        <p:sp>
          <p:nvSpPr>
            <p:cNvPr id="13" name="Freeform 13"/>
            <p:cNvSpPr/>
            <p:nvPr/>
          </p:nvSpPr>
          <p:spPr>
            <a:xfrm>
              <a:off x="0" y="0"/>
              <a:ext cx="1435814" cy="313563"/>
            </a:xfrm>
            <a:custGeom>
              <a:avLst/>
              <a:gdLst/>
              <a:ahLst/>
              <a:cxnLst/>
              <a:rect l="l" t="t" r="r" b="b"/>
              <a:pathLst>
                <a:path w="1435814" h="313563">
                  <a:moveTo>
                    <a:pt x="19924" y="0"/>
                  </a:moveTo>
                  <a:lnTo>
                    <a:pt x="1415890" y="0"/>
                  </a:lnTo>
                  <a:cubicBezTo>
                    <a:pt x="1421174" y="0"/>
                    <a:pt x="1426242" y="2099"/>
                    <a:pt x="1429979" y="5836"/>
                  </a:cubicBezTo>
                  <a:cubicBezTo>
                    <a:pt x="1433715" y="9572"/>
                    <a:pt x="1435814" y="14640"/>
                    <a:pt x="1435814" y="19924"/>
                  </a:cubicBezTo>
                  <a:lnTo>
                    <a:pt x="1435814" y="293639"/>
                  </a:lnTo>
                  <a:cubicBezTo>
                    <a:pt x="1435814" y="298923"/>
                    <a:pt x="1433715" y="303991"/>
                    <a:pt x="1429979" y="307728"/>
                  </a:cubicBezTo>
                  <a:cubicBezTo>
                    <a:pt x="1426242" y="311464"/>
                    <a:pt x="1421174" y="313563"/>
                    <a:pt x="1415890" y="313563"/>
                  </a:cubicBezTo>
                  <a:lnTo>
                    <a:pt x="19924" y="313563"/>
                  </a:lnTo>
                  <a:cubicBezTo>
                    <a:pt x="14640" y="313563"/>
                    <a:pt x="9572" y="311464"/>
                    <a:pt x="5836" y="307728"/>
                  </a:cubicBezTo>
                  <a:cubicBezTo>
                    <a:pt x="2099" y="303991"/>
                    <a:pt x="0" y="298923"/>
                    <a:pt x="0" y="293639"/>
                  </a:cubicBezTo>
                  <a:lnTo>
                    <a:pt x="0" y="19924"/>
                  </a:lnTo>
                  <a:cubicBezTo>
                    <a:pt x="0" y="14640"/>
                    <a:pt x="2099" y="9572"/>
                    <a:pt x="5836" y="5836"/>
                  </a:cubicBezTo>
                  <a:cubicBezTo>
                    <a:pt x="9572" y="2099"/>
                    <a:pt x="14640" y="0"/>
                    <a:pt x="19924"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14" name="TextBox 14"/>
            <p:cNvSpPr txBox="1"/>
            <p:nvPr/>
          </p:nvSpPr>
          <p:spPr>
            <a:xfrm>
              <a:off x="0" y="-38100"/>
              <a:ext cx="1435814" cy="351663"/>
            </a:xfrm>
            <a:prstGeom prst="rect">
              <a:avLst/>
            </a:prstGeom>
          </p:spPr>
          <p:txBody>
            <a:bodyPr lIns="50800" tIns="50800" rIns="50800" bIns="50800" rtlCol="0" anchor="ctr"/>
            <a:lstStyle/>
            <a:p>
              <a:pPr algn="ctr">
                <a:lnSpc>
                  <a:spcPts val="4500"/>
                </a:lnSpc>
              </a:pPr>
              <a:r>
                <a:rPr lang="en-US" sz="3750">
                  <a:solidFill>
                    <a:srgbClr val="000000"/>
                  </a:solidFill>
                  <a:latin typeface="Arimo"/>
                  <a:ea typeface="Arimo"/>
                  <a:cs typeface="Arimo"/>
                  <a:sym typeface="Arimo"/>
                </a:rPr>
                <a:t>실시간 데이터 수집</a:t>
              </a:r>
            </a:p>
          </p:txBody>
        </p:sp>
      </p:grpSp>
      <p:grpSp>
        <p:nvGrpSpPr>
          <p:cNvPr id="15" name="Group 15"/>
          <p:cNvGrpSpPr/>
          <p:nvPr/>
        </p:nvGrpSpPr>
        <p:grpSpPr>
          <a:xfrm>
            <a:off x="1961252" y="5039925"/>
            <a:ext cx="5051339" cy="1103148"/>
            <a:chOff x="0" y="0"/>
            <a:chExt cx="1435814" cy="313563"/>
          </a:xfrm>
        </p:grpSpPr>
        <p:sp>
          <p:nvSpPr>
            <p:cNvPr id="16" name="Freeform 16"/>
            <p:cNvSpPr/>
            <p:nvPr/>
          </p:nvSpPr>
          <p:spPr>
            <a:xfrm>
              <a:off x="0" y="0"/>
              <a:ext cx="1435814" cy="313563"/>
            </a:xfrm>
            <a:custGeom>
              <a:avLst/>
              <a:gdLst/>
              <a:ahLst/>
              <a:cxnLst/>
              <a:rect l="l" t="t" r="r" b="b"/>
              <a:pathLst>
                <a:path w="1435814" h="313563">
                  <a:moveTo>
                    <a:pt x="19924" y="0"/>
                  </a:moveTo>
                  <a:lnTo>
                    <a:pt x="1415890" y="0"/>
                  </a:lnTo>
                  <a:cubicBezTo>
                    <a:pt x="1421174" y="0"/>
                    <a:pt x="1426242" y="2099"/>
                    <a:pt x="1429979" y="5836"/>
                  </a:cubicBezTo>
                  <a:cubicBezTo>
                    <a:pt x="1433715" y="9572"/>
                    <a:pt x="1435814" y="14640"/>
                    <a:pt x="1435814" y="19924"/>
                  </a:cubicBezTo>
                  <a:lnTo>
                    <a:pt x="1435814" y="293639"/>
                  </a:lnTo>
                  <a:cubicBezTo>
                    <a:pt x="1435814" y="298923"/>
                    <a:pt x="1433715" y="303991"/>
                    <a:pt x="1429979" y="307728"/>
                  </a:cubicBezTo>
                  <a:cubicBezTo>
                    <a:pt x="1426242" y="311464"/>
                    <a:pt x="1421174" y="313563"/>
                    <a:pt x="1415890" y="313563"/>
                  </a:cubicBezTo>
                  <a:lnTo>
                    <a:pt x="19924" y="313563"/>
                  </a:lnTo>
                  <a:cubicBezTo>
                    <a:pt x="14640" y="313563"/>
                    <a:pt x="9572" y="311464"/>
                    <a:pt x="5836" y="307728"/>
                  </a:cubicBezTo>
                  <a:cubicBezTo>
                    <a:pt x="2099" y="303991"/>
                    <a:pt x="0" y="298923"/>
                    <a:pt x="0" y="293639"/>
                  </a:cubicBezTo>
                  <a:lnTo>
                    <a:pt x="0" y="19924"/>
                  </a:lnTo>
                  <a:cubicBezTo>
                    <a:pt x="0" y="14640"/>
                    <a:pt x="2099" y="9572"/>
                    <a:pt x="5836" y="5836"/>
                  </a:cubicBezTo>
                  <a:cubicBezTo>
                    <a:pt x="9572" y="2099"/>
                    <a:pt x="14640" y="0"/>
                    <a:pt x="19924"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17" name="TextBox 17"/>
            <p:cNvSpPr txBox="1"/>
            <p:nvPr/>
          </p:nvSpPr>
          <p:spPr>
            <a:xfrm>
              <a:off x="0" y="-38100"/>
              <a:ext cx="1435814" cy="351663"/>
            </a:xfrm>
            <a:prstGeom prst="rect">
              <a:avLst/>
            </a:prstGeom>
          </p:spPr>
          <p:txBody>
            <a:bodyPr lIns="50800" tIns="50800" rIns="50800" bIns="50800" rtlCol="0" anchor="ctr"/>
            <a:lstStyle/>
            <a:p>
              <a:pPr algn="ctr">
                <a:lnSpc>
                  <a:spcPts val="4500"/>
                </a:lnSpc>
              </a:pPr>
              <a:r>
                <a:rPr lang="en-US" sz="3200" dirty="0" err="1">
                  <a:solidFill>
                    <a:srgbClr val="000000"/>
                  </a:solidFill>
                  <a:latin typeface="Arimo"/>
                  <a:ea typeface="Arimo"/>
                  <a:cs typeface="Arimo"/>
                  <a:sym typeface="Arimo"/>
                </a:rPr>
                <a:t>다양한</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시각화</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차트</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활용</a:t>
              </a:r>
              <a:endParaRPr lang="en-US" sz="3200" dirty="0">
                <a:solidFill>
                  <a:srgbClr val="000000"/>
                </a:solidFill>
                <a:latin typeface="Arimo"/>
                <a:ea typeface="Arimo"/>
                <a:cs typeface="Arimo"/>
                <a:sym typeface="Arimo"/>
              </a:endParaRPr>
            </a:p>
          </p:txBody>
        </p:sp>
      </p:grpSp>
      <p:grpSp>
        <p:nvGrpSpPr>
          <p:cNvPr id="18" name="Group 18"/>
          <p:cNvGrpSpPr/>
          <p:nvPr/>
        </p:nvGrpSpPr>
        <p:grpSpPr>
          <a:xfrm>
            <a:off x="1961252" y="6626796"/>
            <a:ext cx="5051339" cy="1103148"/>
            <a:chOff x="0" y="0"/>
            <a:chExt cx="1435814" cy="313563"/>
          </a:xfrm>
        </p:grpSpPr>
        <p:sp>
          <p:nvSpPr>
            <p:cNvPr id="19" name="Freeform 19"/>
            <p:cNvSpPr/>
            <p:nvPr/>
          </p:nvSpPr>
          <p:spPr>
            <a:xfrm>
              <a:off x="0" y="0"/>
              <a:ext cx="1435814" cy="313563"/>
            </a:xfrm>
            <a:custGeom>
              <a:avLst/>
              <a:gdLst/>
              <a:ahLst/>
              <a:cxnLst/>
              <a:rect l="l" t="t" r="r" b="b"/>
              <a:pathLst>
                <a:path w="1435814" h="313563">
                  <a:moveTo>
                    <a:pt x="19924" y="0"/>
                  </a:moveTo>
                  <a:lnTo>
                    <a:pt x="1415890" y="0"/>
                  </a:lnTo>
                  <a:cubicBezTo>
                    <a:pt x="1421174" y="0"/>
                    <a:pt x="1426242" y="2099"/>
                    <a:pt x="1429979" y="5836"/>
                  </a:cubicBezTo>
                  <a:cubicBezTo>
                    <a:pt x="1433715" y="9572"/>
                    <a:pt x="1435814" y="14640"/>
                    <a:pt x="1435814" y="19924"/>
                  </a:cubicBezTo>
                  <a:lnTo>
                    <a:pt x="1435814" y="293639"/>
                  </a:lnTo>
                  <a:cubicBezTo>
                    <a:pt x="1435814" y="298923"/>
                    <a:pt x="1433715" y="303991"/>
                    <a:pt x="1429979" y="307728"/>
                  </a:cubicBezTo>
                  <a:cubicBezTo>
                    <a:pt x="1426242" y="311464"/>
                    <a:pt x="1421174" y="313563"/>
                    <a:pt x="1415890" y="313563"/>
                  </a:cubicBezTo>
                  <a:lnTo>
                    <a:pt x="19924" y="313563"/>
                  </a:lnTo>
                  <a:cubicBezTo>
                    <a:pt x="14640" y="313563"/>
                    <a:pt x="9572" y="311464"/>
                    <a:pt x="5836" y="307728"/>
                  </a:cubicBezTo>
                  <a:cubicBezTo>
                    <a:pt x="2099" y="303991"/>
                    <a:pt x="0" y="298923"/>
                    <a:pt x="0" y="293639"/>
                  </a:cubicBezTo>
                  <a:lnTo>
                    <a:pt x="0" y="19924"/>
                  </a:lnTo>
                  <a:cubicBezTo>
                    <a:pt x="0" y="14640"/>
                    <a:pt x="2099" y="9572"/>
                    <a:pt x="5836" y="5836"/>
                  </a:cubicBezTo>
                  <a:cubicBezTo>
                    <a:pt x="9572" y="2099"/>
                    <a:pt x="14640" y="0"/>
                    <a:pt x="19924"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20" name="TextBox 20"/>
            <p:cNvSpPr txBox="1"/>
            <p:nvPr/>
          </p:nvSpPr>
          <p:spPr>
            <a:xfrm>
              <a:off x="0" y="-38100"/>
              <a:ext cx="1435814" cy="351663"/>
            </a:xfrm>
            <a:prstGeom prst="rect">
              <a:avLst/>
            </a:prstGeom>
          </p:spPr>
          <p:txBody>
            <a:bodyPr lIns="50800" tIns="50800" rIns="50800" bIns="50800" rtlCol="0" anchor="ctr"/>
            <a:lstStyle/>
            <a:p>
              <a:pPr algn="ctr">
                <a:lnSpc>
                  <a:spcPts val="4500"/>
                </a:lnSpc>
              </a:pPr>
              <a:r>
                <a:rPr lang="en-US" sz="3750">
                  <a:solidFill>
                    <a:srgbClr val="000000"/>
                  </a:solidFill>
                  <a:latin typeface="Arimo"/>
                  <a:ea typeface="Arimo"/>
                  <a:cs typeface="Arimo"/>
                  <a:sym typeface="Arimo"/>
                </a:rPr>
                <a:t>데이터 필터링 반영</a:t>
              </a:r>
            </a:p>
          </p:txBody>
        </p:sp>
      </p:grpSp>
      <p:grpSp>
        <p:nvGrpSpPr>
          <p:cNvPr id="21" name="Group 21"/>
          <p:cNvGrpSpPr/>
          <p:nvPr/>
        </p:nvGrpSpPr>
        <p:grpSpPr>
          <a:xfrm>
            <a:off x="7764858" y="4763931"/>
            <a:ext cx="2758284" cy="2758284"/>
            <a:chOff x="0" y="0"/>
            <a:chExt cx="812800" cy="812800"/>
          </a:xfrm>
        </p:grpSpPr>
        <p:sp>
          <p:nvSpPr>
            <p:cNvPr id="22" name="Freeform 2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50034"/>
            </a:solidFill>
          </p:spPr>
          <p:txBody>
            <a:bodyPr/>
            <a:lstStyle/>
            <a:p>
              <a:endParaRPr lang="ko-KR" altLang="en-US"/>
            </a:p>
          </p:txBody>
        </p:sp>
        <p:sp>
          <p:nvSpPr>
            <p:cNvPr id="23" name="TextBox 23"/>
            <p:cNvSpPr txBox="1"/>
            <p:nvPr/>
          </p:nvSpPr>
          <p:spPr>
            <a:xfrm>
              <a:off x="0" y="174625"/>
              <a:ext cx="711200" cy="434975"/>
            </a:xfrm>
            <a:prstGeom prst="rect">
              <a:avLst/>
            </a:prstGeom>
          </p:spPr>
          <p:txBody>
            <a:bodyPr lIns="50800" tIns="50800" rIns="50800" bIns="50800" rtlCol="0" anchor="ctr"/>
            <a:lstStyle/>
            <a:p>
              <a:pPr algn="ctr">
                <a:lnSpc>
                  <a:spcPts val="2250"/>
                </a:lnSpc>
              </a:pPr>
              <a:endParaRPr/>
            </a:p>
          </p:txBody>
        </p:sp>
      </p:grpSp>
      <p:grpSp>
        <p:nvGrpSpPr>
          <p:cNvPr id="24" name="Group 24"/>
          <p:cNvGrpSpPr/>
          <p:nvPr/>
        </p:nvGrpSpPr>
        <p:grpSpPr>
          <a:xfrm>
            <a:off x="10753621" y="3655433"/>
            <a:ext cx="6382145" cy="1490504"/>
            <a:chOff x="0" y="0"/>
            <a:chExt cx="1680894" cy="392561"/>
          </a:xfrm>
        </p:grpSpPr>
        <p:sp>
          <p:nvSpPr>
            <p:cNvPr id="25" name="Freeform 25"/>
            <p:cNvSpPr/>
            <p:nvPr/>
          </p:nvSpPr>
          <p:spPr>
            <a:xfrm>
              <a:off x="0" y="0"/>
              <a:ext cx="1680894" cy="392561"/>
            </a:xfrm>
            <a:custGeom>
              <a:avLst/>
              <a:gdLst/>
              <a:ahLst/>
              <a:cxnLst/>
              <a:rect l="l" t="t" r="r" b="b"/>
              <a:pathLst>
                <a:path w="1680894" h="392561">
                  <a:moveTo>
                    <a:pt x="15770" y="0"/>
                  </a:moveTo>
                  <a:lnTo>
                    <a:pt x="1665124" y="0"/>
                  </a:lnTo>
                  <a:cubicBezTo>
                    <a:pt x="1669307" y="0"/>
                    <a:pt x="1673318" y="1661"/>
                    <a:pt x="1676275" y="4619"/>
                  </a:cubicBezTo>
                  <a:cubicBezTo>
                    <a:pt x="1679233" y="7576"/>
                    <a:pt x="1680894" y="11587"/>
                    <a:pt x="1680894" y="15770"/>
                  </a:cubicBezTo>
                  <a:lnTo>
                    <a:pt x="1680894" y="376791"/>
                  </a:lnTo>
                  <a:cubicBezTo>
                    <a:pt x="1680894" y="385500"/>
                    <a:pt x="1673834" y="392561"/>
                    <a:pt x="1665124" y="392561"/>
                  </a:cubicBezTo>
                  <a:lnTo>
                    <a:pt x="15770" y="392561"/>
                  </a:lnTo>
                  <a:cubicBezTo>
                    <a:pt x="7060" y="392561"/>
                    <a:pt x="0" y="385500"/>
                    <a:pt x="0" y="376791"/>
                  </a:cubicBezTo>
                  <a:lnTo>
                    <a:pt x="0" y="15770"/>
                  </a:lnTo>
                  <a:cubicBezTo>
                    <a:pt x="0" y="7060"/>
                    <a:pt x="7060" y="0"/>
                    <a:pt x="15770"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26" name="TextBox 26"/>
            <p:cNvSpPr txBox="1"/>
            <p:nvPr/>
          </p:nvSpPr>
          <p:spPr>
            <a:xfrm>
              <a:off x="0" y="-38100"/>
              <a:ext cx="1680894" cy="430661"/>
            </a:xfrm>
            <a:prstGeom prst="rect">
              <a:avLst/>
            </a:prstGeom>
          </p:spPr>
          <p:txBody>
            <a:bodyPr lIns="50800" tIns="50800" rIns="50800" bIns="50800" rtlCol="0" anchor="ctr"/>
            <a:lstStyle/>
            <a:p>
              <a:pPr algn="ctr">
                <a:lnSpc>
                  <a:spcPts val="4500"/>
                </a:lnSpc>
              </a:pPr>
              <a:r>
                <a:rPr lang="en-US" sz="3750">
                  <a:solidFill>
                    <a:srgbClr val="000000"/>
                  </a:solidFill>
                  <a:latin typeface="Arimo"/>
                  <a:ea typeface="Arimo"/>
                  <a:cs typeface="Arimo"/>
                  <a:sym typeface="Arimo"/>
                </a:rPr>
                <a:t>Youtube API기반의</a:t>
              </a:r>
            </a:p>
            <a:p>
              <a:pPr algn="ctr">
                <a:lnSpc>
                  <a:spcPts val="4500"/>
                </a:lnSpc>
              </a:pPr>
              <a:r>
                <a:rPr lang="en-US" sz="3750">
                  <a:solidFill>
                    <a:srgbClr val="000000"/>
                  </a:solidFill>
                  <a:latin typeface="Arimo"/>
                  <a:ea typeface="Arimo"/>
                  <a:cs typeface="Arimo"/>
                  <a:sym typeface="Arimo"/>
                </a:rPr>
                <a:t>데이터 수집 자동화 서버 구현</a:t>
              </a:r>
            </a:p>
          </p:txBody>
        </p:sp>
      </p:grpSp>
      <p:grpSp>
        <p:nvGrpSpPr>
          <p:cNvPr id="27" name="Group 27"/>
          <p:cNvGrpSpPr/>
          <p:nvPr/>
        </p:nvGrpSpPr>
        <p:grpSpPr>
          <a:xfrm>
            <a:off x="10753621" y="5317967"/>
            <a:ext cx="6619977" cy="1635165"/>
            <a:chOff x="0" y="-38100"/>
            <a:chExt cx="1743533" cy="430661"/>
          </a:xfrm>
        </p:grpSpPr>
        <p:sp>
          <p:nvSpPr>
            <p:cNvPr id="28" name="Freeform 28"/>
            <p:cNvSpPr/>
            <p:nvPr/>
          </p:nvSpPr>
          <p:spPr>
            <a:xfrm>
              <a:off x="0" y="0"/>
              <a:ext cx="1680894" cy="392561"/>
            </a:xfrm>
            <a:custGeom>
              <a:avLst/>
              <a:gdLst/>
              <a:ahLst/>
              <a:cxnLst/>
              <a:rect l="l" t="t" r="r" b="b"/>
              <a:pathLst>
                <a:path w="1680894" h="392561">
                  <a:moveTo>
                    <a:pt x="15770" y="0"/>
                  </a:moveTo>
                  <a:lnTo>
                    <a:pt x="1665124" y="0"/>
                  </a:lnTo>
                  <a:cubicBezTo>
                    <a:pt x="1669307" y="0"/>
                    <a:pt x="1673318" y="1661"/>
                    <a:pt x="1676275" y="4619"/>
                  </a:cubicBezTo>
                  <a:cubicBezTo>
                    <a:pt x="1679233" y="7576"/>
                    <a:pt x="1680894" y="11587"/>
                    <a:pt x="1680894" y="15770"/>
                  </a:cubicBezTo>
                  <a:lnTo>
                    <a:pt x="1680894" y="376791"/>
                  </a:lnTo>
                  <a:cubicBezTo>
                    <a:pt x="1680894" y="385500"/>
                    <a:pt x="1673834" y="392561"/>
                    <a:pt x="1665124" y="392561"/>
                  </a:cubicBezTo>
                  <a:lnTo>
                    <a:pt x="15770" y="392561"/>
                  </a:lnTo>
                  <a:cubicBezTo>
                    <a:pt x="7060" y="392561"/>
                    <a:pt x="0" y="385500"/>
                    <a:pt x="0" y="376791"/>
                  </a:cubicBezTo>
                  <a:lnTo>
                    <a:pt x="0" y="15770"/>
                  </a:lnTo>
                  <a:cubicBezTo>
                    <a:pt x="0" y="7060"/>
                    <a:pt x="7060" y="0"/>
                    <a:pt x="15770"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29" name="TextBox 29"/>
            <p:cNvSpPr txBox="1"/>
            <p:nvPr/>
          </p:nvSpPr>
          <p:spPr>
            <a:xfrm>
              <a:off x="0" y="-38100"/>
              <a:ext cx="1743533" cy="430661"/>
            </a:xfrm>
            <a:prstGeom prst="rect">
              <a:avLst/>
            </a:prstGeom>
          </p:spPr>
          <p:txBody>
            <a:bodyPr lIns="50800" tIns="50800" rIns="50800" bIns="50800" rtlCol="0" anchor="ctr"/>
            <a:lstStyle/>
            <a:p>
              <a:pPr algn="ctr">
                <a:lnSpc>
                  <a:spcPts val="4500"/>
                </a:lnSpc>
              </a:pPr>
              <a:r>
                <a:rPr lang="en-US" sz="3750" dirty="0">
                  <a:solidFill>
                    <a:srgbClr val="000000"/>
                  </a:solidFill>
                  <a:latin typeface="Arimo"/>
                  <a:ea typeface="Arimo"/>
                  <a:cs typeface="Arimo"/>
                  <a:sym typeface="Arimo"/>
                </a:rPr>
                <a:t>표, </a:t>
              </a:r>
              <a:r>
                <a:rPr lang="en-US" sz="3750" dirty="0" err="1">
                  <a:solidFill>
                    <a:srgbClr val="000000"/>
                  </a:solidFill>
                  <a:latin typeface="Arimo"/>
                  <a:ea typeface="Arimo"/>
                  <a:cs typeface="Arimo"/>
                  <a:sym typeface="Arimo"/>
                </a:rPr>
                <a:t>이중</a:t>
              </a:r>
              <a:r>
                <a:rPr lang="en-US" sz="3750" dirty="0">
                  <a:solidFill>
                    <a:srgbClr val="000000"/>
                  </a:solidFill>
                  <a:latin typeface="Arimo"/>
                  <a:ea typeface="Arimo"/>
                  <a:cs typeface="Arimo"/>
                  <a:sym typeface="Arimo"/>
                </a:rPr>
                <a:t> 축 </a:t>
              </a:r>
              <a:r>
                <a:rPr lang="en-US" sz="3750" dirty="0" err="1">
                  <a:solidFill>
                    <a:srgbClr val="000000"/>
                  </a:solidFill>
                  <a:latin typeface="Arimo"/>
                  <a:ea typeface="Arimo"/>
                  <a:cs typeface="Arimo"/>
                  <a:sym typeface="Arimo"/>
                </a:rPr>
                <a:t>콤보</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차트</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산점도</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파이</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차트,워드클라우드</a:t>
              </a:r>
              <a:endParaRPr lang="en-US" sz="3750" dirty="0">
                <a:solidFill>
                  <a:srgbClr val="000000"/>
                </a:solidFill>
                <a:latin typeface="Arimo"/>
                <a:ea typeface="Arimo"/>
                <a:cs typeface="Arimo"/>
                <a:sym typeface="Arimo"/>
              </a:endParaRPr>
            </a:p>
          </p:txBody>
        </p:sp>
      </p:grpSp>
      <p:grpSp>
        <p:nvGrpSpPr>
          <p:cNvPr id="30" name="Group 30"/>
          <p:cNvGrpSpPr/>
          <p:nvPr/>
        </p:nvGrpSpPr>
        <p:grpSpPr>
          <a:xfrm>
            <a:off x="10753621" y="7267457"/>
            <a:ext cx="6382145" cy="2232093"/>
            <a:chOff x="0" y="0"/>
            <a:chExt cx="1680894" cy="587876"/>
          </a:xfrm>
        </p:grpSpPr>
        <p:sp>
          <p:nvSpPr>
            <p:cNvPr id="31" name="Freeform 31"/>
            <p:cNvSpPr/>
            <p:nvPr/>
          </p:nvSpPr>
          <p:spPr>
            <a:xfrm>
              <a:off x="0" y="0"/>
              <a:ext cx="1680894" cy="587876"/>
            </a:xfrm>
            <a:custGeom>
              <a:avLst/>
              <a:gdLst/>
              <a:ahLst/>
              <a:cxnLst/>
              <a:rect l="l" t="t" r="r" b="b"/>
              <a:pathLst>
                <a:path w="1680894" h="587876">
                  <a:moveTo>
                    <a:pt x="15770" y="0"/>
                  </a:moveTo>
                  <a:lnTo>
                    <a:pt x="1665124" y="0"/>
                  </a:lnTo>
                  <a:cubicBezTo>
                    <a:pt x="1669307" y="0"/>
                    <a:pt x="1673318" y="1661"/>
                    <a:pt x="1676275" y="4619"/>
                  </a:cubicBezTo>
                  <a:cubicBezTo>
                    <a:pt x="1679233" y="7576"/>
                    <a:pt x="1680894" y="11587"/>
                    <a:pt x="1680894" y="15770"/>
                  </a:cubicBezTo>
                  <a:lnTo>
                    <a:pt x="1680894" y="572107"/>
                  </a:lnTo>
                  <a:cubicBezTo>
                    <a:pt x="1680894" y="580816"/>
                    <a:pt x="1673834" y="587876"/>
                    <a:pt x="1665124" y="587876"/>
                  </a:cubicBezTo>
                  <a:lnTo>
                    <a:pt x="15770" y="587876"/>
                  </a:lnTo>
                  <a:cubicBezTo>
                    <a:pt x="11587" y="587876"/>
                    <a:pt x="7576" y="586215"/>
                    <a:pt x="4619" y="583258"/>
                  </a:cubicBezTo>
                  <a:cubicBezTo>
                    <a:pt x="1661" y="580300"/>
                    <a:pt x="0" y="576289"/>
                    <a:pt x="0" y="572107"/>
                  </a:cubicBezTo>
                  <a:lnTo>
                    <a:pt x="0" y="15770"/>
                  </a:lnTo>
                  <a:cubicBezTo>
                    <a:pt x="0" y="7060"/>
                    <a:pt x="7060" y="0"/>
                    <a:pt x="15770"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32" name="TextBox 32"/>
            <p:cNvSpPr txBox="1"/>
            <p:nvPr/>
          </p:nvSpPr>
          <p:spPr>
            <a:xfrm>
              <a:off x="0" y="-38100"/>
              <a:ext cx="1680894" cy="625976"/>
            </a:xfrm>
            <a:prstGeom prst="rect">
              <a:avLst/>
            </a:prstGeom>
          </p:spPr>
          <p:txBody>
            <a:bodyPr lIns="50800" tIns="50800" rIns="50800" bIns="50800" rtlCol="0" anchor="ctr"/>
            <a:lstStyle/>
            <a:p>
              <a:pPr algn="ctr">
                <a:lnSpc>
                  <a:spcPts val="4500"/>
                </a:lnSpc>
              </a:pPr>
              <a:r>
                <a:rPr lang="en-US" sz="3750">
                  <a:solidFill>
                    <a:srgbClr val="000000"/>
                  </a:solidFill>
                  <a:latin typeface="Arimo"/>
                  <a:ea typeface="Arimo"/>
                  <a:cs typeface="Arimo"/>
                  <a:sym typeface="Arimo"/>
                </a:rPr>
                <a:t>국가 및 카테고리 필터링</a:t>
              </a:r>
            </a:p>
            <a:p>
              <a:pPr algn="ctr">
                <a:lnSpc>
                  <a:spcPts val="4500"/>
                </a:lnSpc>
              </a:pPr>
              <a:r>
                <a:rPr lang="en-US" sz="3750">
                  <a:solidFill>
                    <a:srgbClr val="000000"/>
                  </a:solidFill>
                  <a:latin typeface="Arimo"/>
                  <a:ea typeface="Arimo"/>
                  <a:cs typeface="Arimo"/>
                  <a:sym typeface="Arimo"/>
                </a:rPr>
                <a:t>데이터 빈도수</a:t>
              </a:r>
            </a:p>
            <a:p>
              <a:pPr algn="ctr">
                <a:lnSpc>
                  <a:spcPts val="4500"/>
                </a:lnSpc>
              </a:pPr>
              <a:r>
                <a:rPr lang="en-US" sz="3750">
                  <a:solidFill>
                    <a:srgbClr val="000000"/>
                  </a:solidFill>
                  <a:latin typeface="Arimo"/>
                  <a:ea typeface="Arimo"/>
                  <a:cs typeface="Arimo"/>
                  <a:sym typeface="Arimo"/>
                </a:rPr>
                <a:t>긍정/부정 분석</a:t>
              </a:r>
            </a:p>
          </p:txBody>
        </p:sp>
      </p:grpSp>
      <p:grpSp>
        <p:nvGrpSpPr>
          <p:cNvPr id="33" name="Group 33"/>
          <p:cNvGrpSpPr/>
          <p:nvPr/>
        </p:nvGrpSpPr>
        <p:grpSpPr>
          <a:xfrm>
            <a:off x="1961252" y="8155152"/>
            <a:ext cx="5051339" cy="1103148"/>
            <a:chOff x="0" y="0"/>
            <a:chExt cx="1435814" cy="313563"/>
          </a:xfrm>
        </p:grpSpPr>
        <p:sp>
          <p:nvSpPr>
            <p:cNvPr id="34" name="Freeform 34"/>
            <p:cNvSpPr/>
            <p:nvPr/>
          </p:nvSpPr>
          <p:spPr>
            <a:xfrm>
              <a:off x="0" y="0"/>
              <a:ext cx="1435814" cy="313563"/>
            </a:xfrm>
            <a:custGeom>
              <a:avLst/>
              <a:gdLst/>
              <a:ahLst/>
              <a:cxnLst/>
              <a:rect l="l" t="t" r="r" b="b"/>
              <a:pathLst>
                <a:path w="1435814" h="313563">
                  <a:moveTo>
                    <a:pt x="19924" y="0"/>
                  </a:moveTo>
                  <a:lnTo>
                    <a:pt x="1415890" y="0"/>
                  </a:lnTo>
                  <a:cubicBezTo>
                    <a:pt x="1421174" y="0"/>
                    <a:pt x="1426242" y="2099"/>
                    <a:pt x="1429979" y="5836"/>
                  </a:cubicBezTo>
                  <a:cubicBezTo>
                    <a:pt x="1433715" y="9572"/>
                    <a:pt x="1435814" y="14640"/>
                    <a:pt x="1435814" y="19924"/>
                  </a:cubicBezTo>
                  <a:lnTo>
                    <a:pt x="1435814" y="293639"/>
                  </a:lnTo>
                  <a:cubicBezTo>
                    <a:pt x="1435814" y="298923"/>
                    <a:pt x="1433715" y="303991"/>
                    <a:pt x="1429979" y="307728"/>
                  </a:cubicBezTo>
                  <a:cubicBezTo>
                    <a:pt x="1426242" y="311464"/>
                    <a:pt x="1421174" y="313563"/>
                    <a:pt x="1415890" y="313563"/>
                  </a:cubicBezTo>
                  <a:lnTo>
                    <a:pt x="19924" y="313563"/>
                  </a:lnTo>
                  <a:cubicBezTo>
                    <a:pt x="14640" y="313563"/>
                    <a:pt x="9572" y="311464"/>
                    <a:pt x="5836" y="307728"/>
                  </a:cubicBezTo>
                  <a:cubicBezTo>
                    <a:pt x="2099" y="303991"/>
                    <a:pt x="0" y="298923"/>
                    <a:pt x="0" y="293639"/>
                  </a:cubicBezTo>
                  <a:lnTo>
                    <a:pt x="0" y="19924"/>
                  </a:lnTo>
                  <a:cubicBezTo>
                    <a:pt x="0" y="14640"/>
                    <a:pt x="2099" y="9572"/>
                    <a:pt x="5836" y="5836"/>
                  </a:cubicBezTo>
                  <a:cubicBezTo>
                    <a:pt x="9572" y="2099"/>
                    <a:pt x="14640" y="0"/>
                    <a:pt x="19924" y="0"/>
                  </a:cubicBezTo>
                  <a:close/>
                </a:path>
              </a:pathLst>
            </a:custGeom>
            <a:solidFill>
              <a:srgbClr val="FFFFFF"/>
            </a:solidFill>
            <a:ln w="38100" cap="sq">
              <a:solidFill>
                <a:srgbClr val="000000"/>
              </a:solidFill>
              <a:prstDash val="solid"/>
              <a:miter/>
            </a:ln>
          </p:spPr>
          <p:txBody>
            <a:bodyPr/>
            <a:lstStyle/>
            <a:p>
              <a:endParaRPr lang="ko-KR" altLang="en-US"/>
            </a:p>
          </p:txBody>
        </p:sp>
        <p:sp>
          <p:nvSpPr>
            <p:cNvPr id="35" name="TextBox 35"/>
            <p:cNvSpPr txBox="1"/>
            <p:nvPr/>
          </p:nvSpPr>
          <p:spPr>
            <a:xfrm>
              <a:off x="0" y="-38100"/>
              <a:ext cx="1435814" cy="351663"/>
            </a:xfrm>
            <a:prstGeom prst="rect">
              <a:avLst/>
            </a:prstGeom>
          </p:spPr>
          <p:txBody>
            <a:bodyPr lIns="50800" tIns="50800" rIns="50800" bIns="50800" rtlCol="0" anchor="ctr"/>
            <a:lstStyle/>
            <a:p>
              <a:pPr algn="ctr">
                <a:lnSpc>
                  <a:spcPts val="4500"/>
                </a:lnSpc>
              </a:pPr>
              <a:r>
                <a:rPr lang="en-US" sz="3750">
                  <a:solidFill>
                    <a:srgbClr val="000000"/>
                  </a:solidFill>
                  <a:latin typeface="Arimo"/>
                  <a:ea typeface="Arimo"/>
                  <a:cs typeface="Arimo"/>
                  <a:sym typeface="Arimo"/>
                </a:rPr>
                <a:t>비용 최소화</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a:solidFill>
                    <a:srgbClr val="FFFFFF"/>
                  </a:solidFill>
                  <a:latin typeface="Arimo"/>
                  <a:ea typeface="Arimo"/>
                  <a:cs typeface="Arimo"/>
                  <a:sym typeface="Arimo"/>
                </a:rPr>
                <a:t>배포 및 운영</a:t>
              </a:r>
            </a:p>
          </p:txBody>
        </p:sp>
      </p:grpSp>
      <p:grpSp>
        <p:nvGrpSpPr>
          <p:cNvPr id="9" name="Group 9"/>
          <p:cNvGrpSpPr/>
          <p:nvPr/>
        </p:nvGrpSpPr>
        <p:grpSpPr>
          <a:xfrm>
            <a:off x="1264540" y="7418961"/>
            <a:ext cx="15832366" cy="1886587"/>
            <a:chOff x="0" y="0"/>
            <a:chExt cx="4169841" cy="496879"/>
          </a:xfrm>
        </p:grpSpPr>
        <p:sp>
          <p:nvSpPr>
            <p:cNvPr id="10" name="Freeform 10"/>
            <p:cNvSpPr/>
            <p:nvPr/>
          </p:nvSpPr>
          <p:spPr>
            <a:xfrm>
              <a:off x="0" y="0"/>
              <a:ext cx="4169841" cy="496879"/>
            </a:xfrm>
            <a:custGeom>
              <a:avLst/>
              <a:gdLst/>
              <a:ahLst/>
              <a:cxnLst/>
              <a:rect l="l" t="t" r="r" b="b"/>
              <a:pathLst>
                <a:path w="4169841" h="496879">
                  <a:moveTo>
                    <a:pt x="6357" y="0"/>
                  </a:moveTo>
                  <a:lnTo>
                    <a:pt x="4163484" y="0"/>
                  </a:lnTo>
                  <a:cubicBezTo>
                    <a:pt x="4165170" y="0"/>
                    <a:pt x="4166787" y="670"/>
                    <a:pt x="4167979" y="1862"/>
                  </a:cubicBezTo>
                  <a:cubicBezTo>
                    <a:pt x="4169171" y="3054"/>
                    <a:pt x="4169841" y="4671"/>
                    <a:pt x="4169841" y="6357"/>
                  </a:cubicBezTo>
                  <a:lnTo>
                    <a:pt x="4169841" y="490522"/>
                  </a:lnTo>
                  <a:cubicBezTo>
                    <a:pt x="4169841" y="492208"/>
                    <a:pt x="4169171" y="493825"/>
                    <a:pt x="4167979" y="495017"/>
                  </a:cubicBezTo>
                  <a:cubicBezTo>
                    <a:pt x="4166787" y="496209"/>
                    <a:pt x="4165170" y="496879"/>
                    <a:pt x="4163484" y="496879"/>
                  </a:cubicBezTo>
                  <a:lnTo>
                    <a:pt x="6357" y="496879"/>
                  </a:lnTo>
                  <a:cubicBezTo>
                    <a:pt x="4671" y="496879"/>
                    <a:pt x="3054" y="496209"/>
                    <a:pt x="1862" y="495017"/>
                  </a:cubicBezTo>
                  <a:cubicBezTo>
                    <a:pt x="670" y="493825"/>
                    <a:pt x="0" y="492208"/>
                    <a:pt x="0" y="490522"/>
                  </a:cubicBezTo>
                  <a:lnTo>
                    <a:pt x="0" y="6357"/>
                  </a:lnTo>
                  <a:cubicBezTo>
                    <a:pt x="0" y="4671"/>
                    <a:pt x="670" y="3054"/>
                    <a:pt x="1862" y="1862"/>
                  </a:cubicBezTo>
                  <a:cubicBezTo>
                    <a:pt x="3054" y="670"/>
                    <a:pt x="4671" y="0"/>
                    <a:pt x="6357" y="0"/>
                  </a:cubicBezTo>
                  <a:close/>
                </a:path>
              </a:pathLst>
            </a:custGeom>
            <a:solidFill>
              <a:srgbClr val="FFFFFF"/>
            </a:solidFill>
            <a:ln cap="sq">
              <a:noFill/>
              <a:prstDash val="solid"/>
              <a:miter/>
            </a:ln>
          </p:spPr>
          <p:txBody>
            <a:bodyPr/>
            <a:lstStyle/>
            <a:p>
              <a:endParaRPr lang="ko-KR" altLang="en-US"/>
            </a:p>
          </p:txBody>
        </p:sp>
        <p:sp>
          <p:nvSpPr>
            <p:cNvPr id="11" name="TextBox 11"/>
            <p:cNvSpPr txBox="1"/>
            <p:nvPr/>
          </p:nvSpPr>
          <p:spPr>
            <a:xfrm>
              <a:off x="0" y="-38100"/>
              <a:ext cx="4169841" cy="534979"/>
            </a:xfrm>
            <a:prstGeom prst="rect">
              <a:avLst/>
            </a:prstGeom>
          </p:spPr>
          <p:txBody>
            <a:bodyPr lIns="50800" tIns="50800" rIns="50800" bIns="50800" rtlCol="0" anchor="ctr"/>
            <a:lstStyle/>
            <a:p>
              <a:pPr algn="ctr">
                <a:lnSpc>
                  <a:spcPts val="4500"/>
                </a:lnSpc>
              </a:pPr>
              <a:endParaRPr/>
            </a:p>
          </p:txBody>
        </p:sp>
      </p:grpSp>
      <p:sp>
        <p:nvSpPr>
          <p:cNvPr id="12" name="Freeform 12"/>
          <p:cNvSpPr/>
          <p:nvPr/>
        </p:nvSpPr>
        <p:spPr>
          <a:xfrm>
            <a:off x="5795647" y="2143787"/>
            <a:ext cx="11301259" cy="4661769"/>
          </a:xfrm>
          <a:custGeom>
            <a:avLst/>
            <a:gdLst/>
            <a:ahLst/>
            <a:cxnLst/>
            <a:rect l="l" t="t" r="r" b="b"/>
            <a:pathLst>
              <a:path w="11301259" h="4661769">
                <a:moveTo>
                  <a:pt x="0" y="0"/>
                </a:moveTo>
                <a:lnTo>
                  <a:pt x="11301259" y="0"/>
                </a:lnTo>
                <a:lnTo>
                  <a:pt x="11301259" y="4661769"/>
                </a:lnTo>
                <a:lnTo>
                  <a:pt x="0" y="4661769"/>
                </a:lnTo>
                <a:lnTo>
                  <a:pt x="0" y="0"/>
                </a:lnTo>
                <a:close/>
              </a:path>
            </a:pathLst>
          </a:custGeom>
          <a:blipFill>
            <a:blip r:embed="rId4"/>
            <a:stretch>
              <a:fillRect/>
            </a:stretch>
          </a:blipFill>
        </p:spPr>
        <p:txBody>
          <a:bodyPr/>
          <a:lstStyle/>
          <a:p>
            <a:endParaRPr lang="ko-KR" altLang="en-US"/>
          </a:p>
        </p:txBody>
      </p:sp>
      <p:sp>
        <p:nvSpPr>
          <p:cNvPr id="13" name="TextBox 13"/>
          <p:cNvSpPr txBox="1"/>
          <p:nvPr/>
        </p:nvSpPr>
        <p:spPr>
          <a:xfrm>
            <a:off x="1028700" y="7495312"/>
            <a:ext cx="15782784" cy="2324100"/>
          </a:xfrm>
          <a:prstGeom prst="rect">
            <a:avLst/>
          </a:prstGeom>
        </p:spPr>
        <p:txBody>
          <a:bodyPr lIns="0" tIns="0" rIns="0" bIns="0" rtlCol="0" anchor="t">
            <a:spAutoFit/>
          </a:bodyPr>
          <a:lstStyle/>
          <a:p>
            <a:pPr marL="809625" lvl="1" indent="-404812" algn="just">
              <a:lnSpc>
                <a:spcPts val="4500"/>
              </a:lnSpc>
              <a:buFont typeface="Arial"/>
              <a:buChar char="•"/>
            </a:pPr>
            <a:r>
              <a:rPr lang="en-US" sz="3750">
                <a:solidFill>
                  <a:srgbClr val="000000"/>
                </a:solidFill>
                <a:latin typeface="Arimo"/>
                <a:ea typeface="Arimo"/>
                <a:cs typeface="Arimo"/>
                <a:sym typeface="Arimo"/>
              </a:rPr>
              <a:t>docker를 통해 dash, spring 서버 컨테이너화</a:t>
            </a:r>
          </a:p>
          <a:p>
            <a:pPr marL="809625" lvl="1" indent="-404812" algn="just">
              <a:lnSpc>
                <a:spcPts val="4500"/>
              </a:lnSpc>
              <a:buFont typeface="Arial"/>
              <a:buChar char="•"/>
            </a:pPr>
            <a:r>
              <a:rPr lang="en-US" sz="3750">
                <a:solidFill>
                  <a:srgbClr val="000000"/>
                </a:solidFill>
                <a:latin typeface="Arimo"/>
                <a:ea typeface="Arimo"/>
                <a:cs typeface="Arimo"/>
                <a:sym typeface="Arimo"/>
              </a:rPr>
              <a:t>volume을 통해 각 컨테이너의 저장공간을 공유</a:t>
            </a:r>
          </a:p>
          <a:p>
            <a:pPr marL="809625" lvl="1" indent="-404812" algn="just">
              <a:lnSpc>
                <a:spcPts val="4500"/>
              </a:lnSpc>
              <a:buFont typeface="Arial"/>
              <a:buChar char="•"/>
            </a:pPr>
            <a:r>
              <a:rPr lang="en-US" sz="3750">
                <a:solidFill>
                  <a:srgbClr val="000000"/>
                </a:solidFill>
                <a:latin typeface="Arimo"/>
                <a:ea typeface="Arimo"/>
                <a:cs typeface="Arimo"/>
                <a:sym typeface="Arimo"/>
              </a:rPr>
              <a:t>홈 서버 고정 ip 할당, 포트포워딩을 통해 배포</a:t>
            </a:r>
          </a:p>
          <a:p>
            <a:pPr algn="just">
              <a:lnSpc>
                <a:spcPts val="4500"/>
              </a:lnSpc>
            </a:pPr>
            <a:endParaRPr lang="en-US" sz="3750">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9525"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3"/>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데이터 수집</a:t>
              </a:r>
            </a:p>
          </p:txBody>
        </p:sp>
      </p:grpSp>
      <p:grpSp>
        <p:nvGrpSpPr>
          <p:cNvPr id="9" name="Group 9"/>
          <p:cNvGrpSpPr/>
          <p:nvPr/>
        </p:nvGrpSpPr>
        <p:grpSpPr>
          <a:xfrm>
            <a:off x="1264540" y="6886529"/>
            <a:ext cx="16337660" cy="2189932"/>
            <a:chOff x="0" y="0"/>
            <a:chExt cx="4164915" cy="695387"/>
          </a:xfrm>
        </p:grpSpPr>
        <p:sp>
          <p:nvSpPr>
            <p:cNvPr id="10" name="Freeform 10"/>
            <p:cNvSpPr/>
            <p:nvPr/>
          </p:nvSpPr>
          <p:spPr>
            <a:xfrm>
              <a:off x="0" y="0"/>
              <a:ext cx="4164915" cy="695387"/>
            </a:xfrm>
            <a:custGeom>
              <a:avLst/>
              <a:gdLst/>
              <a:ahLst/>
              <a:cxnLst/>
              <a:rect l="l" t="t" r="r" b="b"/>
              <a:pathLst>
                <a:path w="4164915" h="695387">
                  <a:moveTo>
                    <a:pt x="6364" y="0"/>
                  </a:moveTo>
                  <a:lnTo>
                    <a:pt x="4158551" y="0"/>
                  </a:lnTo>
                  <a:cubicBezTo>
                    <a:pt x="4162066" y="0"/>
                    <a:pt x="4164915" y="2849"/>
                    <a:pt x="4164915" y="6364"/>
                  </a:cubicBezTo>
                  <a:lnTo>
                    <a:pt x="4164915" y="689023"/>
                  </a:lnTo>
                  <a:cubicBezTo>
                    <a:pt x="4164915" y="692538"/>
                    <a:pt x="4162066" y="695387"/>
                    <a:pt x="4158551" y="695387"/>
                  </a:cubicBezTo>
                  <a:lnTo>
                    <a:pt x="6364" y="695387"/>
                  </a:lnTo>
                  <a:cubicBezTo>
                    <a:pt x="2849" y="695387"/>
                    <a:pt x="0" y="692538"/>
                    <a:pt x="0" y="689023"/>
                  </a:cubicBezTo>
                  <a:lnTo>
                    <a:pt x="0" y="6364"/>
                  </a:lnTo>
                  <a:cubicBezTo>
                    <a:pt x="0" y="2849"/>
                    <a:pt x="2849" y="0"/>
                    <a:pt x="6364" y="0"/>
                  </a:cubicBezTo>
                  <a:close/>
                </a:path>
              </a:pathLst>
            </a:custGeom>
            <a:solidFill>
              <a:srgbClr val="FFFFFF"/>
            </a:solidFill>
            <a:ln cap="sq">
              <a:noFill/>
              <a:prstDash val="solid"/>
              <a:miter/>
            </a:ln>
          </p:spPr>
          <p:txBody>
            <a:bodyPr/>
            <a:lstStyle/>
            <a:p>
              <a:endParaRPr lang="ko-KR" altLang="en-US"/>
            </a:p>
          </p:txBody>
        </p:sp>
        <p:sp>
          <p:nvSpPr>
            <p:cNvPr id="11" name="TextBox 11"/>
            <p:cNvSpPr txBox="1"/>
            <p:nvPr/>
          </p:nvSpPr>
          <p:spPr>
            <a:xfrm>
              <a:off x="0" y="-38100"/>
              <a:ext cx="4164915" cy="733487"/>
            </a:xfrm>
            <a:prstGeom prst="rect">
              <a:avLst/>
            </a:prstGeom>
          </p:spPr>
          <p:txBody>
            <a:bodyPr lIns="50800" tIns="50800" rIns="50800" bIns="50800" rtlCol="0" anchor="ctr"/>
            <a:lstStyle/>
            <a:p>
              <a:pPr algn="ctr">
                <a:lnSpc>
                  <a:spcPts val="4500"/>
                </a:lnSpc>
              </a:pPr>
              <a:endParaRPr/>
            </a:p>
          </p:txBody>
        </p:sp>
      </p:grpSp>
      <p:sp>
        <p:nvSpPr>
          <p:cNvPr id="12" name="Freeform 12"/>
          <p:cNvSpPr/>
          <p:nvPr/>
        </p:nvSpPr>
        <p:spPr>
          <a:xfrm>
            <a:off x="3493371" y="3624893"/>
            <a:ext cx="11301259" cy="3037213"/>
          </a:xfrm>
          <a:custGeom>
            <a:avLst/>
            <a:gdLst/>
            <a:ahLst/>
            <a:cxnLst/>
            <a:rect l="l" t="t" r="r" b="b"/>
            <a:pathLst>
              <a:path w="11301259" h="3037213">
                <a:moveTo>
                  <a:pt x="0" y="0"/>
                </a:moveTo>
                <a:lnTo>
                  <a:pt x="11301258" y="0"/>
                </a:lnTo>
                <a:lnTo>
                  <a:pt x="11301258" y="3037214"/>
                </a:lnTo>
                <a:lnTo>
                  <a:pt x="0" y="3037214"/>
                </a:lnTo>
                <a:lnTo>
                  <a:pt x="0" y="0"/>
                </a:lnTo>
                <a:close/>
              </a:path>
            </a:pathLst>
          </a:custGeom>
          <a:blipFill>
            <a:blip r:embed="rId4"/>
            <a:stretch>
              <a:fillRect/>
            </a:stretch>
          </a:blipFill>
        </p:spPr>
        <p:txBody>
          <a:bodyPr/>
          <a:lstStyle/>
          <a:p>
            <a:endParaRPr lang="ko-KR" altLang="en-US"/>
          </a:p>
        </p:txBody>
      </p:sp>
      <p:sp>
        <p:nvSpPr>
          <p:cNvPr id="13" name="TextBox 13"/>
          <p:cNvSpPr txBox="1"/>
          <p:nvPr/>
        </p:nvSpPr>
        <p:spPr>
          <a:xfrm>
            <a:off x="1028700" y="6962878"/>
            <a:ext cx="16573500" cy="1731243"/>
          </a:xfrm>
          <a:prstGeom prst="rect">
            <a:avLst/>
          </a:prstGeom>
        </p:spPr>
        <p:txBody>
          <a:bodyPr wrap="square" lIns="0" tIns="0" rIns="0" bIns="0" rtlCol="0" anchor="t">
            <a:spAutoFit/>
          </a:bodyPr>
          <a:lstStyle/>
          <a:p>
            <a:pPr marL="809625" lvl="1" indent="-404812" algn="just">
              <a:lnSpc>
                <a:spcPts val="4500"/>
              </a:lnSpc>
              <a:buFont typeface="Arial"/>
              <a:buChar char="•"/>
            </a:pPr>
            <a:r>
              <a:rPr lang="en-US" sz="3750" dirty="0" err="1">
                <a:solidFill>
                  <a:srgbClr val="000000"/>
                </a:solidFill>
                <a:latin typeface="Arimo"/>
                <a:ea typeface="Arimo"/>
                <a:cs typeface="Arimo"/>
                <a:sym typeface="Arimo"/>
              </a:rPr>
              <a:t>기술</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스택</a:t>
            </a:r>
            <a:r>
              <a:rPr lang="en-US" sz="3750" dirty="0">
                <a:solidFill>
                  <a:srgbClr val="000000"/>
                </a:solidFill>
                <a:latin typeface="Arimo"/>
                <a:ea typeface="Arimo"/>
                <a:cs typeface="Arimo"/>
                <a:sym typeface="Arimo"/>
              </a:rPr>
              <a:t>: spring, </a:t>
            </a:r>
            <a:r>
              <a:rPr lang="en-US" sz="3750" dirty="0" err="1">
                <a:solidFill>
                  <a:srgbClr val="000000"/>
                </a:solidFill>
                <a:latin typeface="Arimo"/>
                <a:ea typeface="Arimo"/>
                <a:cs typeface="Arimo"/>
                <a:sym typeface="Arimo"/>
              </a:rPr>
              <a:t>kotlin</a:t>
            </a:r>
            <a:r>
              <a:rPr lang="en-US" sz="3750" dirty="0">
                <a:solidFill>
                  <a:srgbClr val="000000"/>
                </a:solidFill>
                <a:latin typeface="Arimo"/>
                <a:ea typeface="Arimo"/>
                <a:cs typeface="Arimo"/>
                <a:sym typeface="Arimo"/>
              </a:rPr>
              <a:t>, coroutine, </a:t>
            </a:r>
            <a:r>
              <a:rPr lang="en-US" sz="3750" dirty="0" err="1">
                <a:solidFill>
                  <a:srgbClr val="000000"/>
                </a:solidFill>
                <a:latin typeface="Arimo"/>
                <a:ea typeface="Arimo"/>
                <a:cs typeface="Arimo"/>
                <a:sym typeface="Arimo"/>
              </a:rPr>
              <a:t>openCSV</a:t>
            </a:r>
            <a:r>
              <a:rPr lang="en-US" sz="3750" dirty="0">
                <a:solidFill>
                  <a:srgbClr val="000000"/>
                </a:solidFill>
                <a:latin typeface="Arimo"/>
                <a:ea typeface="Arimo"/>
                <a:cs typeface="Arimo"/>
                <a:sym typeface="Arimo"/>
              </a:rPr>
              <a:t> , </a:t>
            </a:r>
            <a:r>
              <a:rPr lang="en-US" sz="3750" dirty="0" err="1">
                <a:solidFill>
                  <a:srgbClr val="000000"/>
                </a:solidFill>
                <a:latin typeface="Arimo"/>
                <a:ea typeface="Arimo"/>
                <a:cs typeface="Arimo"/>
                <a:sym typeface="Arimo"/>
              </a:rPr>
              <a:t>Jsoup</a:t>
            </a:r>
            <a:r>
              <a:rPr lang="en-US" sz="3750" dirty="0">
                <a:solidFill>
                  <a:srgbClr val="000000"/>
                </a:solidFill>
                <a:latin typeface="Arimo"/>
                <a:ea typeface="Arimo"/>
                <a:cs typeface="Arimo"/>
                <a:sym typeface="Arimo"/>
              </a:rPr>
              <a:t> </a:t>
            </a:r>
          </a:p>
          <a:p>
            <a:pPr marL="809625" lvl="1" indent="-404812" algn="just">
              <a:lnSpc>
                <a:spcPts val="4500"/>
              </a:lnSpc>
              <a:buFont typeface="Arial"/>
              <a:buChar char="•"/>
            </a:pPr>
            <a:r>
              <a:rPr lang="en-US" sz="3750" dirty="0" err="1">
                <a:solidFill>
                  <a:srgbClr val="000000"/>
                </a:solidFill>
                <a:latin typeface="Arimo"/>
                <a:ea typeface="Arimo"/>
                <a:cs typeface="Arimo"/>
                <a:sym typeface="Arimo"/>
              </a:rPr>
              <a:t>youtube</a:t>
            </a:r>
            <a:r>
              <a:rPr lang="en-US" sz="3750" dirty="0">
                <a:solidFill>
                  <a:srgbClr val="000000"/>
                </a:solidFill>
                <a:latin typeface="Arimo"/>
                <a:ea typeface="Arimo"/>
                <a:cs typeface="Arimo"/>
                <a:sym typeface="Arimo"/>
              </a:rPr>
              <a:t> data </a:t>
            </a:r>
            <a:r>
              <a:rPr lang="en-US" sz="3750" dirty="0" err="1">
                <a:solidFill>
                  <a:srgbClr val="000000"/>
                </a:solidFill>
                <a:latin typeface="Arimo"/>
                <a:ea typeface="Arimo"/>
                <a:cs typeface="Arimo"/>
                <a:sym typeface="Arimo"/>
              </a:rPr>
              <a:t>api</a:t>
            </a:r>
            <a:r>
              <a:rPr lang="en-US" sz="3750" dirty="0">
                <a:solidFill>
                  <a:srgbClr val="000000"/>
                </a:solidFill>
                <a:latin typeface="Arimo"/>
                <a:ea typeface="Arimo"/>
                <a:cs typeface="Arimo"/>
                <a:sym typeface="Arimo"/>
              </a:rPr>
              <a:t> 를 </a:t>
            </a:r>
            <a:r>
              <a:rPr lang="en-US" sz="3750" dirty="0" err="1">
                <a:solidFill>
                  <a:srgbClr val="000000"/>
                </a:solidFill>
                <a:latin typeface="Arimo"/>
                <a:ea typeface="Arimo"/>
                <a:cs typeface="Arimo"/>
                <a:sym typeface="Arimo"/>
              </a:rPr>
              <a:t>통해</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국가</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카테고리</a:t>
            </a:r>
            <a:r>
              <a:rPr lang="en-US" sz="3750" dirty="0">
                <a:solidFill>
                  <a:srgbClr val="000000"/>
                </a:solidFill>
                <a:latin typeface="Arimo"/>
                <a:ea typeface="Arimo"/>
                <a:cs typeface="Arimo"/>
                <a:sym typeface="Arimo"/>
              </a:rPr>
              <a:t> 별 </a:t>
            </a:r>
            <a:r>
              <a:rPr lang="en-US" sz="3750" dirty="0" err="1">
                <a:solidFill>
                  <a:srgbClr val="000000"/>
                </a:solidFill>
                <a:latin typeface="Arimo"/>
                <a:ea typeface="Arimo"/>
                <a:cs typeface="Arimo"/>
                <a:sym typeface="Arimo"/>
              </a:rPr>
              <a:t>인기</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영상</a:t>
            </a:r>
            <a:r>
              <a:rPr lang="en-US" sz="3750" dirty="0">
                <a:solidFill>
                  <a:srgbClr val="000000"/>
                </a:solidFill>
                <a:latin typeface="Arimo"/>
                <a:ea typeface="Arimo"/>
                <a:cs typeface="Arimo"/>
                <a:sym typeface="Arimo"/>
              </a:rPr>
              <a:t> 및 </a:t>
            </a:r>
            <a:r>
              <a:rPr lang="en-US" sz="3750" dirty="0" err="1">
                <a:solidFill>
                  <a:srgbClr val="000000"/>
                </a:solidFill>
                <a:latin typeface="Arimo"/>
                <a:ea typeface="Arimo"/>
                <a:cs typeface="Arimo"/>
                <a:sym typeface="Arimo"/>
              </a:rPr>
              <a:t>댓글</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데이터</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수집</a:t>
            </a:r>
            <a:endParaRPr lang="en-US" sz="3750" dirty="0">
              <a:solidFill>
                <a:srgbClr val="000000"/>
              </a:solidFill>
              <a:latin typeface="Arimo"/>
              <a:ea typeface="Arimo"/>
              <a:cs typeface="Arimo"/>
              <a:sym typeface="Arimo"/>
            </a:endParaRPr>
          </a:p>
          <a:p>
            <a:pPr marL="809625" lvl="1" indent="-404812" algn="just">
              <a:lnSpc>
                <a:spcPts val="4500"/>
              </a:lnSpc>
              <a:buFont typeface="Arial"/>
              <a:buChar char="•"/>
            </a:pPr>
            <a:r>
              <a:rPr lang="en-US" sz="3750" dirty="0" err="1">
                <a:solidFill>
                  <a:srgbClr val="000000"/>
                </a:solidFill>
                <a:latin typeface="Arimo"/>
                <a:ea typeface="Arimo"/>
                <a:cs typeface="Arimo"/>
                <a:sym typeface="Arimo"/>
              </a:rPr>
              <a:t>수집</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데이터를</a:t>
            </a:r>
            <a:r>
              <a:rPr lang="en-US" sz="3750" dirty="0">
                <a:solidFill>
                  <a:srgbClr val="000000"/>
                </a:solidFill>
                <a:latin typeface="Arimo"/>
                <a:ea typeface="Arimo"/>
                <a:cs typeface="Arimo"/>
                <a:sym typeface="Arimo"/>
              </a:rPr>
              <a:t> csv </a:t>
            </a:r>
            <a:r>
              <a:rPr lang="en-US" sz="3750" dirty="0" err="1">
                <a:solidFill>
                  <a:srgbClr val="000000"/>
                </a:solidFill>
                <a:latin typeface="Arimo"/>
                <a:ea typeface="Arimo"/>
                <a:cs typeface="Arimo"/>
                <a:sym typeface="Arimo"/>
              </a:rPr>
              <a:t>파일로</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변환하여</a:t>
            </a:r>
            <a:r>
              <a:rPr lang="en-US" sz="3750" dirty="0">
                <a:solidFill>
                  <a:srgbClr val="000000"/>
                </a:solidFill>
                <a:latin typeface="Arimo"/>
                <a:ea typeface="Arimo"/>
                <a:cs typeface="Arimo"/>
                <a:sym typeface="Arimo"/>
              </a:rPr>
              <a:t> </a:t>
            </a:r>
            <a:r>
              <a:rPr lang="en-US" sz="3750" dirty="0" err="1">
                <a:solidFill>
                  <a:srgbClr val="000000"/>
                </a:solidFill>
                <a:latin typeface="Arimo"/>
                <a:ea typeface="Arimo"/>
                <a:cs typeface="Arimo"/>
                <a:sym typeface="Arimo"/>
              </a:rPr>
              <a:t>저장</a:t>
            </a:r>
            <a:r>
              <a:rPr lang="en-US" sz="3750" dirty="0">
                <a:solidFill>
                  <a:srgbClr val="000000"/>
                </a:solidFill>
                <a:latin typeface="Arimo"/>
                <a:ea typeface="Arimo"/>
                <a:cs typeface="Arimo"/>
                <a:sym typeface="Arimo"/>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3810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5"/>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데이터 시각화</a:t>
              </a:r>
            </a:p>
          </p:txBody>
        </p:sp>
      </p:grpSp>
      <p:sp>
        <p:nvSpPr>
          <p:cNvPr id="9" name="Freeform 9"/>
          <p:cNvSpPr/>
          <p:nvPr/>
        </p:nvSpPr>
        <p:spPr>
          <a:xfrm>
            <a:off x="1835167" y="3636479"/>
            <a:ext cx="3766770" cy="3907321"/>
          </a:xfrm>
          <a:custGeom>
            <a:avLst/>
            <a:gdLst/>
            <a:ahLst/>
            <a:cxnLst/>
            <a:rect l="l" t="t" r="r" b="b"/>
            <a:pathLst>
              <a:path w="3766770" h="3907321">
                <a:moveTo>
                  <a:pt x="0" y="0"/>
                </a:moveTo>
                <a:lnTo>
                  <a:pt x="3766770" y="0"/>
                </a:lnTo>
                <a:lnTo>
                  <a:pt x="3766770" y="3907321"/>
                </a:lnTo>
                <a:lnTo>
                  <a:pt x="0" y="3907321"/>
                </a:lnTo>
                <a:lnTo>
                  <a:pt x="0" y="0"/>
                </a:lnTo>
                <a:close/>
              </a:path>
            </a:pathLst>
          </a:custGeom>
          <a:blipFill>
            <a:blip r:embed="rId6"/>
            <a:stretch>
              <a:fillRect/>
            </a:stretch>
          </a:blipFill>
        </p:spPr>
        <p:txBody>
          <a:bodyPr/>
          <a:lstStyle/>
          <a:p>
            <a:endParaRPr lang="ko-KR" altLang="en-US"/>
          </a:p>
        </p:txBody>
      </p:sp>
      <p:sp>
        <p:nvSpPr>
          <p:cNvPr id="10" name="Freeform 10"/>
          <p:cNvSpPr/>
          <p:nvPr/>
        </p:nvSpPr>
        <p:spPr>
          <a:xfrm>
            <a:off x="4544246" y="5257800"/>
            <a:ext cx="2564035" cy="2564035"/>
          </a:xfrm>
          <a:custGeom>
            <a:avLst/>
            <a:gdLst/>
            <a:ahLst/>
            <a:cxnLst/>
            <a:rect l="l" t="t" r="r" b="b"/>
            <a:pathLst>
              <a:path w="2564035" h="2564035">
                <a:moveTo>
                  <a:pt x="0" y="0"/>
                </a:moveTo>
                <a:lnTo>
                  <a:pt x="2564036" y="0"/>
                </a:lnTo>
                <a:lnTo>
                  <a:pt x="2564036" y="2564035"/>
                </a:lnTo>
                <a:lnTo>
                  <a:pt x="0" y="2564035"/>
                </a:lnTo>
                <a:lnTo>
                  <a:pt x="0" y="0"/>
                </a:lnTo>
                <a:close/>
              </a:path>
            </a:pathLst>
          </a:custGeom>
          <a:blipFill>
            <a:blip r:embed="rId7"/>
            <a:stretch>
              <a:fillRect/>
            </a:stretch>
          </a:blipFill>
        </p:spPr>
        <p:txBody>
          <a:bodyPr/>
          <a:lstStyle/>
          <a:p>
            <a:endParaRPr lang="ko-KR" altLang="en-US"/>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9829815" y="2592441"/>
            <a:ext cx="7429485" cy="4185625"/>
          </a:xfrm>
          <a:prstGeom prst="rect">
            <a:avLst/>
          </a:prstGeom>
        </p:spPr>
      </p:pic>
      <p:sp>
        <p:nvSpPr>
          <p:cNvPr id="12" name="TextBox 12"/>
          <p:cNvSpPr txBox="1"/>
          <p:nvPr/>
        </p:nvSpPr>
        <p:spPr>
          <a:xfrm>
            <a:off x="1238726" y="8077200"/>
            <a:ext cx="8213378" cy="1154162"/>
          </a:xfrm>
          <a:prstGeom prst="rect">
            <a:avLst/>
          </a:prstGeom>
        </p:spPr>
        <p:txBody>
          <a:bodyPr lIns="0" tIns="0" rIns="0" bIns="0" rtlCol="0" anchor="t">
            <a:spAutoFit/>
          </a:bodyPr>
          <a:lstStyle/>
          <a:p>
            <a:pPr algn="ctr">
              <a:lnSpc>
                <a:spcPts val="4500"/>
              </a:lnSpc>
              <a:spcBef>
                <a:spcPct val="0"/>
              </a:spcBef>
            </a:pPr>
            <a:r>
              <a:rPr lang="en-US" sz="3200" dirty="0">
                <a:solidFill>
                  <a:srgbClr val="000000"/>
                </a:solidFill>
                <a:latin typeface="Arimo"/>
                <a:ea typeface="Arimo"/>
                <a:cs typeface="Arimo"/>
                <a:sym typeface="Arimo"/>
              </a:rPr>
              <a:t>Dash </a:t>
            </a:r>
            <a:r>
              <a:rPr lang="en-US" sz="3200" dirty="0" err="1">
                <a:solidFill>
                  <a:srgbClr val="000000"/>
                </a:solidFill>
                <a:latin typeface="Arimo"/>
                <a:ea typeface="Arimo"/>
                <a:cs typeface="Arimo"/>
                <a:sym typeface="Arimo"/>
              </a:rPr>
              <a:t>프레임워크를</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활용한</a:t>
            </a:r>
            <a:r>
              <a:rPr lang="en-US" sz="3200" dirty="0">
                <a:solidFill>
                  <a:srgbClr val="000000"/>
                </a:solidFill>
                <a:latin typeface="Arimo"/>
                <a:ea typeface="Arimo"/>
                <a:cs typeface="Arimo"/>
                <a:sym typeface="Arimo"/>
              </a:rPr>
              <a:t> 웹 </a:t>
            </a:r>
            <a:r>
              <a:rPr lang="en-US" sz="3200" dirty="0" err="1">
                <a:solidFill>
                  <a:srgbClr val="000000"/>
                </a:solidFill>
                <a:latin typeface="Arimo"/>
                <a:ea typeface="Arimo"/>
                <a:cs typeface="Arimo"/>
                <a:sym typeface="Arimo"/>
              </a:rPr>
              <a:t>인터페이스</a:t>
            </a:r>
            <a:endParaRPr lang="en-US" sz="3200" dirty="0">
              <a:solidFill>
                <a:srgbClr val="000000"/>
              </a:solidFill>
              <a:latin typeface="Arimo"/>
              <a:ea typeface="Arimo"/>
              <a:cs typeface="Arimo"/>
              <a:sym typeface="Arimo"/>
            </a:endParaRPr>
          </a:p>
          <a:p>
            <a:pPr algn="ctr">
              <a:lnSpc>
                <a:spcPts val="4500"/>
              </a:lnSpc>
              <a:spcBef>
                <a:spcPct val="0"/>
              </a:spcBef>
            </a:pPr>
            <a:r>
              <a:rPr lang="en-US" sz="3600" dirty="0" err="1">
                <a:solidFill>
                  <a:srgbClr val="000000"/>
                </a:solidFill>
                <a:latin typeface="Arimo"/>
                <a:ea typeface="Arimo"/>
                <a:cs typeface="Arimo"/>
                <a:sym typeface="Arimo"/>
              </a:rPr>
              <a:t>부트스트랩을</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활용한</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반응형</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디자인</a:t>
            </a:r>
            <a:endParaRPr lang="en-US" sz="3600" dirty="0">
              <a:solidFill>
                <a:srgbClr val="000000"/>
              </a:solidFill>
              <a:latin typeface="Arimo"/>
              <a:ea typeface="Arimo"/>
              <a:cs typeface="Arimo"/>
              <a:sym typeface="Arimo"/>
            </a:endParaRPr>
          </a:p>
        </p:txBody>
      </p:sp>
      <p:grpSp>
        <p:nvGrpSpPr>
          <p:cNvPr id="13" name="Group 13"/>
          <p:cNvGrpSpPr/>
          <p:nvPr/>
        </p:nvGrpSpPr>
        <p:grpSpPr>
          <a:xfrm>
            <a:off x="10101522" y="6948676"/>
            <a:ext cx="6886071" cy="2333248"/>
            <a:chOff x="0" y="0"/>
            <a:chExt cx="1813616" cy="614518"/>
          </a:xfrm>
        </p:grpSpPr>
        <p:sp>
          <p:nvSpPr>
            <p:cNvPr id="14" name="Freeform 14"/>
            <p:cNvSpPr/>
            <p:nvPr/>
          </p:nvSpPr>
          <p:spPr>
            <a:xfrm>
              <a:off x="0" y="0"/>
              <a:ext cx="1813615" cy="614518"/>
            </a:xfrm>
            <a:custGeom>
              <a:avLst/>
              <a:gdLst/>
              <a:ahLst/>
              <a:cxnLst/>
              <a:rect l="l" t="t" r="r" b="b"/>
              <a:pathLst>
                <a:path w="1813615" h="614518">
                  <a:moveTo>
                    <a:pt x="14616" y="0"/>
                  </a:moveTo>
                  <a:lnTo>
                    <a:pt x="1799000" y="0"/>
                  </a:lnTo>
                  <a:cubicBezTo>
                    <a:pt x="1802876" y="0"/>
                    <a:pt x="1806594" y="1540"/>
                    <a:pt x="1809335" y="4281"/>
                  </a:cubicBezTo>
                  <a:cubicBezTo>
                    <a:pt x="1812076" y="7022"/>
                    <a:pt x="1813615" y="10739"/>
                    <a:pt x="1813615" y="14616"/>
                  </a:cubicBezTo>
                  <a:lnTo>
                    <a:pt x="1813615" y="599902"/>
                  </a:lnTo>
                  <a:cubicBezTo>
                    <a:pt x="1813615" y="603779"/>
                    <a:pt x="1812076" y="607496"/>
                    <a:pt x="1809335" y="610237"/>
                  </a:cubicBezTo>
                  <a:cubicBezTo>
                    <a:pt x="1806594" y="612978"/>
                    <a:pt x="1802876" y="614518"/>
                    <a:pt x="1799000" y="614518"/>
                  </a:cubicBezTo>
                  <a:lnTo>
                    <a:pt x="14616" y="614518"/>
                  </a:lnTo>
                  <a:cubicBezTo>
                    <a:pt x="10739" y="614518"/>
                    <a:pt x="7022" y="612978"/>
                    <a:pt x="4281" y="610237"/>
                  </a:cubicBezTo>
                  <a:cubicBezTo>
                    <a:pt x="1540" y="607496"/>
                    <a:pt x="0" y="603779"/>
                    <a:pt x="0" y="599902"/>
                  </a:cubicBezTo>
                  <a:lnTo>
                    <a:pt x="0" y="14616"/>
                  </a:lnTo>
                  <a:cubicBezTo>
                    <a:pt x="0" y="10739"/>
                    <a:pt x="1540" y="7022"/>
                    <a:pt x="4281" y="4281"/>
                  </a:cubicBezTo>
                  <a:cubicBezTo>
                    <a:pt x="7022" y="1540"/>
                    <a:pt x="10739" y="0"/>
                    <a:pt x="14616" y="0"/>
                  </a:cubicBezTo>
                  <a:close/>
                </a:path>
              </a:pathLst>
            </a:custGeom>
            <a:solidFill>
              <a:srgbClr val="FFFFFF"/>
            </a:solidFill>
            <a:ln cap="sq">
              <a:noFill/>
              <a:prstDash val="solid"/>
              <a:miter/>
            </a:ln>
          </p:spPr>
          <p:txBody>
            <a:bodyPr/>
            <a:lstStyle/>
            <a:p>
              <a:endParaRPr lang="ko-KR" altLang="en-US"/>
            </a:p>
          </p:txBody>
        </p:sp>
        <p:sp>
          <p:nvSpPr>
            <p:cNvPr id="15" name="TextBox 15"/>
            <p:cNvSpPr txBox="1"/>
            <p:nvPr/>
          </p:nvSpPr>
          <p:spPr>
            <a:xfrm>
              <a:off x="0" y="-38100"/>
              <a:ext cx="1813616" cy="652618"/>
            </a:xfrm>
            <a:prstGeom prst="rect">
              <a:avLst/>
            </a:prstGeom>
          </p:spPr>
          <p:txBody>
            <a:bodyPr lIns="50800" tIns="50800" rIns="50800" bIns="50800" rtlCol="0" anchor="ctr"/>
            <a:lstStyle/>
            <a:p>
              <a:pPr algn="ctr">
                <a:lnSpc>
                  <a:spcPts val="4500"/>
                </a:lnSpc>
              </a:pPr>
              <a:endParaRPr/>
            </a:p>
          </p:txBody>
        </p:sp>
      </p:grpSp>
      <p:sp>
        <p:nvSpPr>
          <p:cNvPr id="16" name="TextBox 16"/>
          <p:cNvSpPr txBox="1"/>
          <p:nvPr/>
        </p:nvSpPr>
        <p:spPr>
          <a:xfrm>
            <a:off x="10101522" y="7219950"/>
            <a:ext cx="6464379" cy="1679691"/>
          </a:xfrm>
          <a:prstGeom prst="rect">
            <a:avLst/>
          </a:prstGeom>
        </p:spPr>
        <p:txBody>
          <a:bodyPr lIns="0" tIns="0" rIns="0" bIns="0" rtlCol="0" anchor="t">
            <a:spAutoFit/>
          </a:bodyPr>
          <a:lstStyle/>
          <a:p>
            <a:pPr marL="809625" lvl="1" indent="-404812" algn="l">
              <a:lnSpc>
                <a:spcPts val="4500"/>
              </a:lnSpc>
              <a:spcBef>
                <a:spcPct val="0"/>
              </a:spcBef>
              <a:buFont typeface="Arial"/>
              <a:buChar char="•"/>
            </a:pPr>
            <a:r>
              <a:rPr lang="en-US" sz="3200" dirty="0" err="1">
                <a:solidFill>
                  <a:srgbClr val="000000"/>
                </a:solidFill>
                <a:latin typeface="Arimo"/>
                <a:ea typeface="Arimo"/>
                <a:cs typeface="Arimo"/>
                <a:sym typeface="Arimo"/>
              </a:rPr>
              <a:t>국가</a:t>
            </a:r>
            <a:r>
              <a:rPr lang="en-US" sz="3200" dirty="0">
                <a:solidFill>
                  <a:srgbClr val="000000"/>
                </a:solidFill>
                <a:latin typeface="Arimo"/>
                <a:ea typeface="Arimo"/>
                <a:cs typeface="Arimo"/>
                <a:sym typeface="Arimo"/>
              </a:rPr>
              <a:t> 및 </a:t>
            </a:r>
            <a:r>
              <a:rPr lang="en-US" sz="3200" dirty="0" err="1">
                <a:solidFill>
                  <a:srgbClr val="000000"/>
                </a:solidFill>
                <a:latin typeface="Arimo"/>
                <a:ea typeface="Arimo"/>
                <a:cs typeface="Arimo"/>
                <a:sym typeface="Arimo"/>
              </a:rPr>
              <a:t>카테고리</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필터링</a:t>
            </a:r>
            <a:endParaRPr lang="en-US" sz="3200" dirty="0">
              <a:solidFill>
                <a:srgbClr val="000000"/>
              </a:solidFill>
              <a:latin typeface="Arimo"/>
              <a:ea typeface="Arimo"/>
              <a:cs typeface="Arimo"/>
              <a:sym typeface="Arimo"/>
            </a:endParaRPr>
          </a:p>
          <a:p>
            <a:pPr marL="809625" lvl="1" indent="-404812" algn="l">
              <a:lnSpc>
                <a:spcPts val="4500"/>
              </a:lnSpc>
              <a:spcBef>
                <a:spcPct val="0"/>
              </a:spcBef>
              <a:buFont typeface="Arial"/>
              <a:buChar char="•"/>
            </a:pPr>
            <a:r>
              <a:rPr lang="en-US" sz="3200" dirty="0" err="1">
                <a:solidFill>
                  <a:srgbClr val="000000"/>
                </a:solidFill>
                <a:latin typeface="Arimo"/>
                <a:ea typeface="Arimo"/>
                <a:cs typeface="Arimo"/>
                <a:sym typeface="Arimo"/>
              </a:rPr>
              <a:t>동영상</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미리보기</a:t>
            </a:r>
            <a:endParaRPr lang="en-US" sz="3200" dirty="0">
              <a:solidFill>
                <a:srgbClr val="000000"/>
              </a:solidFill>
              <a:latin typeface="Arimo"/>
              <a:ea typeface="Arimo"/>
              <a:cs typeface="Arimo"/>
              <a:sym typeface="Arimo"/>
            </a:endParaRPr>
          </a:p>
          <a:p>
            <a:pPr marL="809625" lvl="1" indent="-404812" algn="l">
              <a:lnSpc>
                <a:spcPts val="4500"/>
              </a:lnSpc>
              <a:spcBef>
                <a:spcPct val="0"/>
              </a:spcBef>
              <a:buFont typeface="Arial"/>
              <a:buChar char="•"/>
            </a:pPr>
            <a:r>
              <a:rPr lang="en-US" sz="3200" dirty="0" err="1">
                <a:solidFill>
                  <a:srgbClr val="000000"/>
                </a:solidFill>
                <a:latin typeface="Arimo"/>
                <a:ea typeface="Arimo"/>
                <a:cs typeface="Arimo"/>
                <a:sym typeface="Arimo"/>
              </a:rPr>
              <a:t>시간마다</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모든</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차트</a:t>
            </a:r>
            <a:r>
              <a:rPr lang="en-US" sz="3200" dirty="0">
                <a:solidFill>
                  <a:srgbClr val="000000"/>
                </a:solidFill>
                <a:latin typeface="Arimo"/>
                <a:ea typeface="Arimo"/>
                <a:cs typeface="Arimo"/>
                <a:sym typeface="Arimo"/>
              </a:rPr>
              <a:t> </a:t>
            </a:r>
            <a:r>
              <a:rPr lang="en-US" sz="3200" dirty="0" err="1">
                <a:solidFill>
                  <a:srgbClr val="000000"/>
                </a:solidFill>
                <a:latin typeface="Arimo"/>
                <a:ea typeface="Arimo"/>
                <a:cs typeface="Arimo"/>
                <a:sym typeface="Arimo"/>
              </a:rPr>
              <a:t>업데이트</a:t>
            </a:r>
            <a:endParaRPr lang="en-US" sz="3200" dirty="0">
              <a:solidFill>
                <a:srgbClr val="000000"/>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9985" cy="10288116"/>
          </a:xfrm>
          <a:custGeom>
            <a:avLst/>
            <a:gdLst/>
            <a:ahLst/>
            <a:cxnLst/>
            <a:rect l="l" t="t" r="r" b="b"/>
            <a:pathLst>
              <a:path w="18289985" h="10288116">
                <a:moveTo>
                  <a:pt x="0" y="0"/>
                </a:moveTo>
                <a:lnTo>
                  <a:pt x="18289985" y="0"/>
                </a:lnTo>
                <a:lnTo>
                  <a:pt x="18289985" y="10288116"/>
                </a:lnTo>
                <a:lnTo>
                  <a:pt x="0" y="10288116"/>
                </a:lnTo>
                <a:lnTo>
                  <a:pt x="0" y="0"/>
                </a:lnTo>
                <a:close/>
              </a:path>
            </a:pathLst>
          </a:custGeom>
          <a:blipFill>
            <a:blip r:embed="rId5"/>
            <a:stretch>
              <a:fillRect/>
            </a:stretch>
          </a:blipFill>
        </p:spPr>
        <p:txBody>
          <a:bodyPr/>
          <a:lstStyle/>
          <a:p>
            <a:endParaRPr lang="ko-KR" altLang="en-US"/>
          </a:p>
        </p:txBody>
      </p:sp>
      <p:grpSp>
        <p:nvGrpSpPr>
          <p:cNvPr id="3" name="Group 3"/>
          <p:cNvGrpSpPr/>
          <p:nvPr/>
        </p:nvGrpSpPr>
        <p:grpSpPr>
          <a:xfrm>
            <a:off x="255092" y="248633"/>
            <a:ext cx="14783549" cy="961906"/>
            <a:chOff x="0" y="0"/>
            <a:chExt cx="19711399" cy="1282542"/>
          </a:xfrm>
        </p:grpSpPr>
        <p:sp>
          <p:nvSpPr>
            <p:cNvPr id="4" name="Freeform 4"/>
            <p:cNvSpPr/>
            <p:nvPr/>
          </p:nvSpPr>
          <p:spPr>
            <a:xfrm>
              <a:off x="0" y="0"/>
              <a:ext cx="19711398" cy="1282542"/>
            </a:xfrm>
            <a:custGeom>
              <a:avLst/>
              <a:gdLst/>
              <a:ahLst/>
              <a:cxnLst/>
              <a:rect l="l" t="t" r="r" b="b"/>
              <a:pathLst>
                <a:path w="19711398" h="1282542">
                  <a:moveTo>
                    <a:pt x="0" y="0"/>
                  </a:moveTo>
                  <a:lnTo>
                    <a:pt x="19711398" y="0"/>
                  </a:lnTo>
                  <a:lnTo>
                    <a:pt x="19711398" y="1282542"/>
                  </a:lnTo>
                  <a:lnTo>
                    <a:pt x="0" y="1282542"/>
                  </a:lnTo>
                  <a:close/>
                </a:path>
              </a:pathLst>
            </a:custGeom>
            <a:solidFill>
              <a:srgbClr val="000000">
                <a:alpha val="0"/>
              </a:srgbClr>
            </a:solidFill>
          </p:spPr>
          <p:txBody>
            <a:bodyPr/>
            <a:lstStyle/>
            <a:p>
              <a:endParaRPr lang="ko-KR" altLang="en-US"/>
            </a:p>
          </p:txBody>
        </p:sp>
        <p:sp>
          <p:nvSpPr>
            <p:cNvPr id="5" name="TextBox 5"/>
            <p:cNvSpPr txBox="1"/>
            <p:nvPr/>
          </p:nvSpPr>
          <p:spPr>
            <a:xfrm>
              <a:off x="0" y="-38100"/>
              <a:ext cx="19711399" cy="1320642"/>
            </a:xfrm>
            <a:prstGeom prst="rect">
              <a:avLst/>
            </a:prstGeom>
          </p:spPr>
          <p:txBody>
            <a:bodyPr lIns="0" tIns="0" rIns="0" bIns="0" rtlCol="0" anchor="t"/>
            <a:lstStyle/>
            <a:p>
              <a:pPr algn="l">
                <a:lnSpc>
                  <a:spcPts val="6750"/>
                </a:lnSpc>
              </a:pPr>
              <a:r>
                <a:rPr lang="en-US" sz="5625" b="1">
                  <a:solidFill>
                    <a:srgbClr val="FFFFFF"/>
                  </a:solidFill>
                  <a:latin typeface="Arimo Bold"/>
                  <a:ea typeface="Arimo Bold"/>
                  <a:cs typeface="Arimo Bold"/>
                  <a:sym typeface="Arimo Bold"/>
                </a:rPr>
                <a:t>3. 핵심 기술</a:t>
              </a:r>
            </a:p>
          </p:txBody>
        </p:sp>
      </p:grpSp>
      <p:grpSp>
        <p:nvGrpSpPr>
          <p:cNvPr id="6" name="Group 6"/>
          <p:cNvGrpSpPr/>
          <p:nvPr/>
        </p:nvGrpSpPr>
        <p:grpSpPr>
          <a:xfrm>
            <a:off x="827264" y="2143787"/>
            <a:ext cx="3986772" cy="1309052"/>
            <a:chOff x="0" y="0"/>
            <a:chExt cx="1237708" cy="406400"/>
          </a:xfrm>
        </p:grpSpPr>
        <p:sp>
          <p:nvSpPr>
            <p:cNvPr id="7" name="Freeform 7"/>
            <p:cNvSpPr/>
            <p:nvPr/>
          </p:nvSpPr>
          <p:spPr>
            <a:xfrm>
              <a:off x="0" y="0"/>
              <a:ext cx="1237708" cy="406400"/>
            </a:xfrm>
            <a:custGeom>
              <a:avLst/>
              <a:gdLst/>
              <a:ahLst/>
              <a:cxnLst/>
              <a:rect l="l" t="t" r="r" b="b"/>
              <a:pathLst>
                <a:path w="1237708" h="406400">
                  <a:moveTo>
                    <a:pt x="1034508" y="0"/>
                  </a:moveTo>
                  <a:cubicBezTo>
                    <a:pt x="1146732" y="0"/>
                    <a:pt x="1237708" y="90976"/>
                    <a:pt x="1237708" y="203200"/>
                  </a:cubicBezTo>
                  <a:cubicBezTo>
                    <a:pt x="1237708" y="315424"/>
                    <a:pt x="1146732" y="406400"/>
                    <a:pt x="1034508" y="406400"/>
                  </a:cubicBezTo>
                  <a:lnTo>
                    <a:pt x="203200" y="406400"/>
                  </a:lnTo>
                  <a:cubicBezTo>
                    <a:pt x="90976" y="406400"/>
                    <a:pt x="0" y="315424"/>
                    <a:pt x="0" y="203200"/>
                  </a:cubicBezTo>
                  <a:cubicBezTo>
                    <a:pt x="0" y="90976"/>
                    <a:pt x="90976" y="0"/>
                    <a:pt x="203200" y="0"/>
                  </a:cubicBezTo>
                  <a:close/>
                </a:path>
              </a:pathLst>
            </a:custGeom>
            <a:solidFill>
              <a:srgbClr val="A50034"/>
            </a:solidFill>
          </p:spPr>
          <p:txBody>
            <a:bodyPr/>
            <a:lstStyle/>
            <a:p>
              <a:endParaRPr lang="ko-KR" altLang="en-US"/>
            </a:p>
          </p:txBody>
        </p:sp>
        <p:sp>
          <p:nvSpPr>
            <p:cNvPr id="8" name="TextBox 8"/>
            <p:cNvSpPr txBox="1"/>
            <p:nvPr/>
          </p:nvSpPr>
          <p:spPr>
            <a:xfrm>
              <a:off x="0" y="-38100"/>
              <a:ext cx="1237708" cy="444500"/>
            </a:xfrm>
            <a:prstGeom prst="rect">
              <a:avLst/>
            </a:prstGeom>
          </p:spPr>
          <p:txBody>
            <a:bodyPr lIns="50800" tIns="50800" rIns="50800" bIns="50800" rtlCol="0" anchor="ctr"/>
            <a:lstStyle/>
            <a:p>
              <a:pPr algn="ctr">
                <a:lnSpc>
                  <a:spcPts val="4500"/>
                </a:lnSpc>
              </a:pPr>
              <a:r>
                <a:rPr lang="en-US" sz="3750" b="1">
                  <a:solidFill>
                    <a:srgbClr val="FFFFFF"/>
                  </a:solidFill>
                  <a:latin typeface="Arimo Bold"/>
                  <a:ea typeface="Arimo Bold"/>
                  <a:cs typeface="Arimo Bold"/>
                  <a:sym typeface="Arimo Bold"/>
                </a:rPr>
                <a:t>데이터 시각화</a:t>
              </a:r>
            </a:p>
          </p:txBody>
        </p:sp>
      </p:grpSp>
      <p:sp>
        <p:nvSpPr>
          <p:cNvPr id="9" name="Freeform 9"/>
          <p:cNvSpPr/>
          <p:nvPr/>
        </p:nvSpPr>
        <p:spPr>
          <a:xfrm>
            <a:off x="2641453" y="3820398"/>
            <a:ext cx="3981191" cy="1309052"/>
          </a:xfrm>
          <a:custGeom>
            <a:avLst/>
            <a:gdLst/>
            <a:ahLst/>
            <a:cxnLst/>
            <a:rect l="l" t="t" r="r" b="b"/>
            <a:pathLst>
              <a:path w="3981191" h="1309052">
                <a:moveTo>
                  <a:pt x="0" y="0"/>
                </a:moveTo>
                <a:lnTo>
                  <a:pt x="3981192" y="0"/>
                </a:lnTo>
                <a:lnTo>
                  <a:pt x="3981192" y="1309052"/>
                </a:lnTo>
                <a:lnTo>
                  <a:pt x="0" y="1309052"/>
                </a:lnTo>
                <a:lnTo>
                  <a:pt x="0" y="0"/>
                </a:lnTo>
                <a:close/>
              </a:path>
            </a:pathLst>
          </a:custGeom>
          <a:blipFill>
            <a:blip r:embed="rId6"/>
            <a:stretch>
              <a:fillRect t="-64047" b="-64047"/>
            </a:stretch>
          </a:blipFill>
        </p:spPr>
        <p:txBody>
          <a:bodyPr/>
          <a:lstStyle/>
          <a:p>
            <a:endParaRPr lang="ko-KR" altLang="en-US"/>
          </a:p>
        </p:txBody>
      </p:sp>
      <p:sp>
        <p:nvSpPr>
          <p:cNvPr id="10" name="Freeform 10"/>
          <p:cNvSpPr/>
          <p:nvPr/>
        </p:nvSpPr>
        <p:spPr>
          <a:xfrm>
            <a:off x="1318148" y="5590740"/>
            <a:ext cx="1687279" cy="1687279"/>
          </a:xfrm>
          <a:custGeom>
            <a:avLst/>
            <a:gdLst/>
            <a:ahLst/>
            <a:cxnLst/>
            <a:rect l="l" t="t" r="r" b="b"/>
            <a:pathLst>
              <a:path w="1687279" h="1687279">
                <a:moveTo>
                  <a:pt x="0" y="0"/>
                </a:moveTo>
                <a:lnTo>
                  <a:pt x="1687278" y="0"/>
                </a:lnTo>
                <a:lnTo>
                  <a:pt x="1687278" y="1687279"/>
                </a:lnTo>
                <a:lnTo>
                  <a:pt x="0" y="1687279"/>
                </a:lnTo>
                <a:lnTo>
                  <a:pt x="0" y="0"/>
                </a:lnTo>
                <a:close/>
              </a:path>
            </a:pathLst>
          </a:custGeom>
          <a:blipFill>
            <a:blip r:embed="rId7"/>
            <a:stretch>
              <a:fillRect/>
            </a:stretch>
          </a:blipFill>
        </p:spPr>
        <p:txBody>
          <a:bodyPr/>
          <a:lstStyle/>
          <a:p>
            <a:endParaRPr lang="ko-KR" altLang="en-US"/>
          </a:p>
        </p:txBody>
      </p:sp>
      <p:sp>
        <p:nvSpPr>
          <p:cNvPr id="11" name="Freeform 11"/>
          <p:cNvSpPr/>
          <p:nvPr/>
        </p:nvSpPr>
        <p:spPr>
          <a:xfrm>
            <a:off x="3788066" y="5590740"/>
            <a:ext cx="1687966" cy="1687966"/>
          </a:xfrm>
          <a:custGeom>
            <a:avLst/>
            <a:gdLst/>
            <a:ahLst/>
            <a:cxnLst/>
            <a:rect l="l" t="t" r="r" b="b"/>
            <a:pathLst>
              <a:path w="1687966" h="1687966">
                <a:moveTo>
                  <a:pt x="0" y="0"/>
                </a:moveTo>
                <a:lnTo>
                  <a:pt x="1687966" y="0"/>
                </a:lnTo>
                <a:lnTo>
                  <a:pt x="1687966" y="1687967"/>
                </a:lnTo>
                <a:lnTo>
                  <a:pt x="0" y="1687967"/>
                </a:lnTo>
                <a:lnTo>
                  <a:pt x="0" y="0"/>
                </a:lnTo>
                <a:close/>
              </a:path>
            </a:pathLst>
          </a:custGeom>
          <a:blipFill>
            <a:blip r:embed="rId8"/>
            <a:stretch>
              <a:fillRect/>
            </a:stretch>
          </a:blipFill>
        </p:spPr>
        <p:txBody>
          <a:bodyPr/>
          <a:lstStyle/>
          <a:p>
            <a:endParaRPr lang="ko-KR" altLang="en-US"/>
          </a:p>
        </p:txBody>
      </p:sp>
      <p:sp>
        <p:nvSpPr>
          <p:cNvPr id="12" name="Freeform 12"/>
          <p:cNvSpPr/>
          <p:nvPr/>
        </p:nvSpPr>
        <p:spPr>
          <a:xfrm>
            <a:off x="6257082" y="5468496"/>
            <a:ext cx="1932455" cy="1932455"/>
          </a:xfrm>
          <a:custGeom>
            <a:avLst/>
            <a:gdLst/>
            <a:ahLst/>
            <a:cxnLst/>
            <a:rect l="l" t="t" r="r" b="b"/>
            <a:pathLst>
              <a:path w="1932455" h="1932455">
                <a:moveTo>
                  <a:pt x="0" y="0"/>
                </a:moveTo>
                <a:lnTo>
                  <a:pt x="1932455" y="0"/>
                </a:lnTo>
                <a:lnTo>
                  <a:pt x="1932455" y="1932455"/>
                </a:lnTo>
                <a:lnTo>
                  <a:pt x="0" y="1932455"/>
                </a:lnTo>
                <a:lnTo>
                  <a:pt x="0" y="0"/>
                </a:lnTo>
                <a:close/>
              </a:path>
            </a:pathLst>
          </a:custGeom>
          <a:blipFill>
            <a:blip r:embed="rId9"/>
            <a:stretch>
              <a:fillRect/>
            </a:stretch>
          </a:blipFill>
        </p:spPr>
        <p:txBody>
          <a:bodyPr/>
          <a:lstStyle/>
          <a:p>
            <a:endParaRPr lang="ko-KR" altLang="en-US"/>
          </a:p>
        </p:txBody>
      </p:sp>
      <p:sp>
        <p:nvSpPr>
          <p:cNvPr id="13" name="Freeform 13"/>
          <p:cNvSpPr/>
          <p:nvPr/>
        </p:nvSpPr>
        <p:spPr>
          <a:xfrm>
            <a:off x="9144992" y="2143787"/>
            <a:ext cx="4986311" cy="3931515"/>
          </a:xfrm>
          <a:custGeom>
            <a:avLst/>
            <a:gdLst/>
            <a:ahLst/>
            <a:cxnLst/>
            <a:rect l="l" t="t" r="r" b="b"/>
            <a:pathLst>
              <a:path w="4986311" h="3931515">
                <a:moveTo>
                  <a:pt x="0" y="0"/>
                </a:moveTo>
                <a:lnTo>
                  <a:pt x="4986312" y="0"/>
                </a:lnTo>
                <a:lnTo>
                  <a:pt x="4986312" y="3931515"/>
                </a:lnTo>
                <a:lnTo>
                  <a:pt x="0" y="3931515"/>
                </a:lnTo>
                <a:lnTo>
                  <a:pt x="0" y="0"/>
                </a:lnTo>
                <a:close/>
              </a:path>
            </a:pathLst>
          </a:custGeom>
          <a:blipFill>
            <a:blip r:embed="rId10"/>
            <a:stretch>
              <a:fillRect/>
            </a:stretch>
          </a:blipFill>
        </p:spPr>
        <p:txBody>
          <a:bodyPr/>
          <a:lstStyle/>
          <a:p>
            <a:endParaRPr lang="ko-KR" altLang="en-US"/>
          </a:p>
        </p:txBody>
      </p:sp>
      <p:sp>
        <p:nvSpPr>
          <p:cNvPr id="14" name="Freeform 14"/>
          <p:cNvSpPr/>
          <p:nvPr/>
        </p:nvSpPr>
        <p:spPr>
          <a:xfrm>
            <a:off x="10586364" y="2934095"/>
            <a:ext cx="6672936" cy="4466856"/>
          </a:xfrm>
          <a:custGeom>
            <a:avLst/>
            <a:gdLst/>
            <a:ahLst/>
            <a:cxnLst/>
            <a:rect l="l" t="t" r="r" b="b"/>
            <a:pathLst>
              <a:path w="6672936" h="4466856">
                <a:moveTo>
                  <a:pt x="0" y="0"/>
                </a:moveTo>
                <a:lnTo>
                  <a:pt x="6672936" y="0"/>
                </a:lnTo>
                <a:lnTo>
                  <a:pt x="6672936" y="4466856"/>
                </a:lnTo>
                <a:lnTo>
                  <a:pt x="0" y="4466856"/>
                </a:lnTo>
                <a:lnTo>
                  <a:pt x="0" y="0"/>
                </a:lnTo>
                <a:close/>
              </a:path>
            </a:pathLst>
          </a:custGeom>
          <a:blipFill>
            <a:blip r:embed="rId11"/>
            <a:stretch>
              <a:fillRect/>
            </a:stretch>
          </a:blipFill>
        </p:spPr>
        <p:txBody>
          <a:bodyPr/>
          <a:lstStyle/>
          <a:p>
            <a:endParaRPr lang="ko-KR" altLang="en-US"/>
          </a:p>
        </p:txBody>
      </p:sp>
      <p:sp>
        <p:nvSpPr>
          <p:cNvPr id="15" name="Freeform 15"/>
          <p:cNvSpPr/>
          <p:nvPr/>
        </p:nvSpPr>
        <p:spPr>
          <a:xfrm>
            <a:off x="14131304" y="4829864"/>
            <a:ext cx="3444818" cy="3818861"/>
          </a:xfrm>
          <a:custGeom>
            <a:avLst/>
            <a:gdLst/>
            <a:ahLst/>
            <a:cxnLst/>
            <a:rect l="l" t="t" r="r" b="b"/>
            <a:pathLst>
              <a:path w="3444818" h="3818861">
                <a:moveTo>
                  <a:pt x="0" y="0"/>
                </a:moveTo>
                <a:lnTo>
                  <a:pt x="3444818" y="0"/>
                </a:lnTo>
                <a:lnTo>
                  <a:pt x="3444818" y="3818862"/>
                </a:lnTo>
                <a:lnTo>
                  <a:pt x="0" y="3818862"/>
                </a:lnTo>
                <a:lnTo>
                  <a:pt x="0" y="0"/>
                </a:lnTo>
                <a:close/>
              </a:path>
            </a:pathLst>
          </a:custGeom>
          <a:blipFill>
            <a:blip r:embed="rId12"/>
            <a:stretch>
              <a:fillRect/>
            </a:stretch>
          </a:blipFill>
        </p:spPr>
        <p:txBody>
          <a:bodyPr/>
          <a:lstStyle/>
          <a:p>
            <a:endParaRPr lang="ko-KR" altLang="en-US"/>
          </a:p>
        </p:txBody>
      </p:sp>
      <p:pic>
        <p:nvPicPr>
          <p:cNvPr id="16" name="Picture 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rcRect l="1837" r="473"/>
          <a:stretch>
            <a:fillRect/>
          </a:stretch>
        </p:blipFill>
        <p:spPr>
          <a:xfrm>
            <a:off x="10236148" y="7008752"/>
            <a:ext cx="2843684" cy="1639974"/>
          </a:xfrm>
          <a:prstGeom prst="rect">
            <a:avLst/>
          </a:prstGeom>
        </p:spPr>
      </p:pic>
      <p:sp>
        <p:nvSpPr>
          <p:cNvPr id="17" name="TextBox 17"/>
          <p:cNvSpPr txBox="1"/>
          <p:nvPr/>
        </p:nvSpPr>
        <p:spPr>
          <a:xfrm>
            <a:off x="2776182" y="8039126"/>
            <a:ext cx="4539018" cy="1114151"/>
          </a:xfrm>
          <a:prstGeom prst="rect">
            <a:avLst/>
          </a:prstGeom>
        </p:spPr>
        <p:txBody>
          <a:bodyPr wrap="square" lIns="0" tIns="0" rIns="0" bIns="0" rtlCol="0" anchor="t">
            <a:spAutoFit/>
          </a:bodyPr>
          <a:lstStyle/>
          <a:p>
            <a:pPr algn="ctr">
              <a:lnSpc>
                <a:spcPts val="4500"/>
              </a:lnSpc>
              <a:spcBef>
                <a:spcPct val="0"/>
              </a:spcBef>
            </a:pPr>
            <a:r>
              <a:rPr lang="en-US" sz="3600" dirty="0" err="1">
                <a:solidFill>
                  <a:srgbClr val="000000"/>
                </a:solidFill>
                <a:latin typeface="Arimo"/>
                <a:ea typeface="Arimo"/>
                <a:cs typeface="Arimo"/>
                <a:sym typeface="Arimo"/>
              </a:rPr>
              <a:t>다양한</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차트</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타입</a:t>
            </a:r>
            <a:endParaRPr lang="en-US" sz="3600" dirty="0">
              <a:solidFill>
                <a:srgbClr val="000000"/>
              </a:solidFill>
              <a:latin typeface="Arimo"/>
              <a:ea typeface="Arimo"/>
              <a:cs typeface="Arimo"/>
              <a:sym typeface="Arimo"/>
            </a:endParaRPr>
          </a:p>
          <a:p>
            <a:pPr algn="ctr">
              <a:lnSpc>
                <a:spcPts val="4500"/>
              </a:lnSpc>
              <a:spcBef>
                <a:spcPct val="0"/>
              </a:spcBef>
            </a:pPr>
            <a:r>
              <a:rPr lang="en-US" sz="3600" dirty="0" err="1">
                <a:solidFill>
                  <a:srgbClr val="000000"/>
                </a:solidFill>
                <a:latin typeface="Arimo"/>
                <a:ea typeface="Arimo"/>
                <a:cs typeface="Arimo"/>
                <a:sym typeface="Arimo"/>
              </a:rPr>
              <a:t>인터랙티브</a:t>
            </a:r>
            <a:r>
              <a:rPr lang="en-US" sz="3600" dirty="0">
                <a:solidFill>
                  <a:srgbClr val="000000"/>
                </a:solidFill>
                <a:latin typeface="Arimo"/>
                <a:ea typeface="Arimo"/>
                <a:cs typeface="Arimo"/>
                <a:sym typeface="Arimo"/>
              </a:rPr>
              <a:t> </a:t>
            </a:r>
            <a:r>
              <a:rPr lang="en-US" sz="3600" dirty="0" err="1">
                <a:solidFill>
                  <a:srgbClr val="000000"/>
                </a:solidFill>
                <a:latin typeface="Arimo"/>
                <a:ea typeface="Arimo"/>
                <a:cs typeface="Arimo"/>
                <a:sym typeface="Arimo"/>
              </a:rPr>
              <a:t>대시보드</a:t>
            </a:r>
            <a:endParaRPr lang="en-US" sz="3600" dirty="0">
              <a:solidFill>
                <a:srgbClr val="000000"/>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1467</Words>
  <Application>Microsoft Office PowerPoint</Application>
  <PresentationFormat>사용자 지정</PresentationFormat>
  <Paragraphs>302</Paragraphs>
  <Slides>14</Slides>
  <Notes>13</Notes>
  <HiddenSlides>0</HiddenSlides>
  <MMClips>4</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14</vt:i4>
      </vt:variant>
    </vt:vector>
  </HeadingPairs>
  <TitlesOfParts>
    <vt:vector size="19" baseType="lpstr">
      <vt:lpstr>Arimo Bold</vt:lpstr>
      <vt:lpstr>Arial</vt:lpstr>
      <vt:lpstr>Calibri</vt:lpstr>
      <vt:lpstr>Arimo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부트캠프_09기_데이터처리_업무자동화반_6팀_최종보고서.pptx</dc:title>
  <cp:lastModifiedBy>sunmi kim</cp:lastModifiedBy>
  <cp:revision>1</cp:revision>
  <dcterms:created xsi:type="dcterms:W3CDTF">2006-08-16T00:00:00Z</dcterms:created>
  <dcterms:modified xsi:type="dcterms:W3CDTF">2025-04-29T00:24:05Z</dcterms:modified>
  <dc:identifier>DAGlbrMFARs</dc:identifier>
</cp:coreProperties>
</file>